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64.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67.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76.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xml" ContentType="application/vnd.openxmlformats-officedocument.drawingml.chartshape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79.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650" r:id="rId2"/>
  </p:sldMasterIdLst>
  <p:notesMasterIdLst>
    <p:notesMasterId r:id="rId101"/>
  </p:notesMasterIdLst>
  <p:sldIdLst>
    <p:sldId id="334" r:id="rId3"/>
    <p:sldId id="605" r:id="rId4"/>
    <p:sldId id="258" r:id="rId5"/>
    <p:sldId id="516" r:id="rId6"/>
    <p:sldId id="517" r:id="rId7"/>
    <p:sldId id="518" r:id="rId8"/>
    <p:sldId id="520" r:id="rId9"/>
    <p:sldId id="522" r:id="rId10"/>
    <p:sldId id="521" r:id="rId11"/>
    <p:sldId id="523" r:id="rId12"/>
    <p:sldId id="613" r:id="rId13"/>
    <p:sldId id="524" r:id="rId14"/>
    <p:sldId id="525" r:id="rId15"/>
    <p:sldId id="526" r:id="rId16"/>
    <p:sldId id="532" r:id="rId17"/>
    <p:sldId id="533" r:id="rId18"/>
    <p:sldId id="534" r:id="rId19"/>
    <p:sldId id="535" r:id="rId20"/>
    <p:sldId id="527" r:id="rId21"/>
    <p:sldId id="528" r:id="rId22"/>
    <p:sldId id="529" r:id="rId23"/>
    <p:sldId id="530" r:id="rId24"/>
    <p:sldId id="531" r:id="rId25"/>
    <p:sldId id="614" r:id="rId26"/>
    <p:sldId id="538" r:id="rId27"/>
    <p:sldId id="537" r:id="rId28"/>
    <p:sldId id="540" r:id="rId29"/>
    <p:sldId id="544" r:id="rId30"/>
    <p:sldId id="539" r:id="rId31"/>
    <p:sldId id="545" r:id="rId32"/>
    <p:sldId id="546" r:id="rId33"/>
    <p:sldId id="547" r:id="rId34"/>
    <p:sldId id="548" r:id="rId35"/>
    <p:sldId id="549" r:id="rId36"/>
    <p:sldId id="550" r:id="rId37"/>
    <p:sldId id="551" r:id="rId38"/>
    <p:sldId id="609" r:id="rId39"/>
    <p:sldId id="552" r:id="rId40"/>
    <p:sldId id="622" r:id="rId41"/>
    <p:sldId id="593" r:id="rId42"/>
    <p:sldId id="615" r:id="rId43"/>
    <p:sldId id="557" r:id="rId44"/>
    <p:sldId id="558" r:id="rId45"/>
    <p:sldId id="553" r:id="rId46"/>
    <p:sldId id="554" r:id="rId47"/>
    <p:sldId id="555" r:id="rId48"/>
    <p:sldId id="556" r:id="rId49"/>
    <p:sldId id="559" r:id="rId50"/>
    <p:sldId id="562" r:id="rId51"/>
    <p:sldId id="560" r:id="rId52"/>
    <p:sldId id="563" r:id="rId53"/>
    <p:sldId id="604" r:id="rId54"/>
    <p:sldId id="610" r:id="rId55"/>
    <p:sldId id="564" r:id="rId56"/>
    <p:sldId id="565" r:id="rId57"/>
    <p:sldId id="566" r:id="rId58"/>
    <p:sldId id="567" r:id="rId59"/>
    <p:sldId id="568" r:id="rId60"/>
    <p:sldId id="569" r:id="rId61"/>
    <p:sldId id="570" r:id="rId62"/>
    <p:sldId id="571" r:id="rId63"/>
    <p:sldId id="574" r:id="rId64"/>
    <p:sldId id="573" r:id="rId65"/>
    <p:sldId id="575" r:id="rId66"/>
    <p:sldId id="572" r:id="rId67"/>
    <p:sldId id="576" r:id="rId68"/>
    <p:sldId id="577" r:id="rId69"/>
    <p:sldId id="578" r:id="rId70"/>
    <p:sldId id="623" r:id="rId71"/>
    <p:sldId id="579" r:id="rId72"/>
    <p:sldId id="582" r:id="rId73"/>
    <p:sldId id="583" r:id="rId74"/>
    <p:sldId id="584" r:id="rId75"/>
    <p:sldId id="585" r:id="rId76"/>
    <p:sldId id="621" r:id="rId77"/>
    <p:sldId id="620" r:id="rId78"/>
    <p:sldId id="588" r:id="rId79"/>
    <p:sldId id="590" r:id="rId80"/>
    <p:sldId id="591" r:id="rId81"/>
    <p:sldId id="619" r:id="rId82"/>
    <p:sldId id="611" r:id="rId83"/>
    <p:sldId id="542" r:id="rId84"/>
    <p:sldId id="594" r:id="rId85"/>
    <p:sldId id="595" r:id="rId86"/>
    <p:sldId id="612" r:id="rId87"/>
    <p:sldId id="596" r:id="rId88"/>
    <p:sldId id="543" r:id="rId89"/>
    <p:sldId id="597" r:id="rId90"/>
    <p:sldId id="600" r:id="rId91"/>
    <p:sldId id="601" r:id="rId92"/>
    <p:sldId id="618" r:id="rId93"/>
    <p:sldId id="617" r:id="rId94"/>
    <p:sldId id="602" r:id="rId95"/>
    <p:sldId id="603" r:id="rId96"/>
    <p:sldId id="519" r:id="rId97"/>
    <p:sldId id="607" r:id="rId98"/>
    <p:sldId id="606" r:id="rId99"/>
    <p:sldId id="335" r:id="rId100"/>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002E"/>
    <a:srgbClr val="D9D9D9"/>
    <a:srgbClr val="4A9D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87588" autoAdjust="0"/>
  </p:normalViewPr>
  <p:slideViewPr>
    <p:cSldViewPr snapToGrid="0" snapToObjects="1" showGuides="1">
      <p:cViewPr varScale="1">
        <p:scale>
          <a:sx n="72" d="100"/>
          <a:sy n="72" d="100"/>
        </p:scale>
        <p:origin x="1166"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nett, Matthew" userId="9accd137-65a6-413b-acb9-b6b836b9998f" providerId="ADAL" clId="{3CCE3BE8-0517-4FA3-A710-7623AFC8BE06}"/>
    <pc:docChg chg="modSld sldOrd">
      <pc:chgData name="Burnett, Matthew" userId="9accd137-65a6-413b-acb9-b6b836b9998f" providerId="ADAL" clId="{3CCE3BE8-0517-4FA3-A710-7623AFC8BE06}" dt="2024-09-30T01:06:23.548" v="1"/>
      <pc:docMkLst>
        <pc:docMk/>
      </pc:docMkLst>
      <pc:sldChg chg="ord">
        <pc:chgData name="Burnett, Matthew" userId="9accd137-65a6-413b-acb9-b6b836b9998f" providerId="ADAL" clId="{3CCE3BE8-0517-4FA3-A710-7623AFC8BE06}" dt="2024-09-30T01:06:23.548" v="1"/>
        <pc:sldMkLst>
          <pc:docMk/>
          <pc:sldMk cId="3229627336" sldId="521"/>
        </pc:sldMkLst>
      </pc:sldChg>
    </pc:docChg>
  </pc:docChgLst>
  <pc:docChgLst>
    <pc:chgData name="Smythe Goforth" userId="4602fdf878c58603" providerId="LiveId" clId="{96EF47D6-6BF4-4599-9367-894677747DC7}"/>
    <pc:docChg chg="modSld sldOrd">
      <pc:chgData name="Smythe Goforth" userId="4602fdf878c58603" providerId="LiveId" clId="{96EF47D6-6BF4-4599-9367-894677747DC7}" dt="2024-10-02T18:06:05.309" v="1"/>
      <pc:docMkLst>
        <pc:docMk/>
      </pc:docMkLst>
      <pc:sldChg chg="ord">
        <pc:chgData name="Smythe Goforth" userId="4602fdf878c58603" providerId="LiveId" clId="{96EF47D6-6BF4-4599-9367-894677747DC7}" dt="2024-10-02T18:06:05.309" v="1"/>
        <pc:sldMkLst>
          <pc:docMk/>
          <pc:sldMk cId="1298471952" sldId="52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a:t>W/P versus W/S diagram 
for a single engine propeller aircraft</a:t>
            </a:r>
          </a:p>
        </c:rich>
      </c:tx>
      <c:layout>
        <c:manualLayout>
          <c:xMode val="edge"/>
          <c:yMode val="edge"/>
          <c:x val="0.15807947262406152"/>
          <c:y val="1.7306742520045791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702255867534247"/>
          <c:h val="0.59726027397260228"/>
        </c:manualLayout>
      </c:layout>
      <c:scatterChart>
        <c:scatterStyle val="smoothMarker"/>
        <c:varyColors val="0"/>
        <c:ser>
          <c:idx val="3"/>
          <c:order val="0"/>
          <c:tx>
            <c:strRef>
              <c:f>'W|P - W|S propeller aircraft'!$E$58</c:f>
              <c:strCache>
                <c:ptCount val="1"/>
                <c:pt idx="0">
                  <c:v>stall landing conf.</c:v>
                </c:pt>
              </c:strCache>
            </c:strRef>
          </c:tx>
          <c:spPr>
            <a:ln w="25400" cap="rnd">
              <a:solidFill>
                <a:schemeClr val="tx1"/>
              </a:solidFill>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0-98C1-4253-92CC-4408F2EC3B7D}"/>
            </c:ext>
          </c:extLst>
        </c:ser>
        <c:dLbls>
          <c:showLegendKey val="0"/>
          <c:showVal val="0"/>
          <c:showCatName val="0"/>
          <c:showSerName val="0"/>
          <c:showPercent val="0"/>
          <c:showBubbleSize val="0"/>
        </c:dLbls>
        <c:axId val="318440024"/>
        <c:axId val="1"/>
      </c:scatterChart>
      <c:valAx>
        <c:axId val="318440024"/>
        <c:scaling>
          <c:orientation val="minMax"/>
          <c:max val="1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1829126010411496"/>
              <c:y val="0.906849266137790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250"/>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0"/>
              <c:y val="0.1884703916977093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440024"/>
        <c:crosses val="autoZero"/>
        <c:crossBetween val="midCat"/>
      </c:valAx>
      <c:spPr>
        <a:noFill/>
        <a:ln>
          <a:noFill/>
        </a:ln>
        <a:effectLst/>
      </c:spPr>
    </c:plotArea>
    <c:legend>
      <c:legendPos val="b"/>
      <c:layout>
        <c:manualLayout>
          <c:xMode val="edge"/>
          <c:yMode val="edge"/>
          <c:x val="0.12728574044523502"/>
          <c:y val="0.2392496587765689"/>
          <c:w val="0.34888617992518373"/>
          <c:h val="8.92614393137476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134890925519557"/>
          <c:y val="3.791674800980466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92797319932998"/>
          <c:y val="0.17134831460674166"/>
          <c:w val="0.82753388408416162"/>
          <c:h val="0.6460674157303371"/>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prstDash val="solid"/>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76CB-49F0-87C0-377C3B01CCE4}"/>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76CB-49F0-87C0-377C3B01CCE4}"/>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76CB-49F0-87C0-377C3B01CCE4}"/>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76CB-49F0-87C0-377C3B01CCE4}"/>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76CB-49F0-87C0-377C3B01CCE4}"/>
            </c:ext>
          </c:extLst>
        </c:ser>
        <c:ser>
          <c:idx val="5"/>
          <c:order val="5"/>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76CB-49F0-87C0-377C3B01CCE4}"/>
            </c:ext>
          </c:extLst>
        </c:ser>
        <c:dLbls>
          <c:showLegendKey val="0"/>
          <c:showVal val="0"/>
          <c:showCatName val="0"/>
          <c:showSerName val="0"/>
          <c:showPercent val="0"/>
          <c:showBubbleSize val="0"/>
        </c:dLbls>
        <c:axId val="316386840"/>
        <c:axId val="1"/>
      </c:scatterChart>
      <c:valAx>
        <c:axId val="31638684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8458138634310057"/>
              <c:y val="0.904494479512375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8425455014844456E-2"/>
              <c:y val="0.3972050497820003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386840"/>
        <c:crosses val="autoZero"/>
        <c:crossBetween val="midCat"/>
      </c:valAx>
      <c:spPr>
        <a:noFill/>
        <a:ln>
          <a:noFill/>
        </a:ln>
        <a:effectLst/>
      </c:spPr>
    </c:plotArea>
    <c:legend>
      <c:legendPos val="b"/>
      <c:layout>
        <c:manualLayout>
          <c:xMode val="edge"/>
          <c:yMode val="edge"/>
          <c:x val="0.73264657286691626"/>
          <c:y val="0.5139727988546885"/>
          <c:w val="0.22814947721698722"/>
          <c:h val="0.262886705277542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dirty="0"/>
              <a:t>Landing distance results from Eaglet flight tests</a:t>
            </a:r>
          </a:p>
        </c:rich>
      </c:tx>
      <c:layout>
        <c:manualLayout>
          <c:xMode val="edge"/>
          <c:yMode val="edge"/>
          <c:x val="0.20422588582677162"/>
          <c:y val="3.0700930967079323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49189543213105"/>
          <c:y val="0.17910437212178773"/>
          <c:w val="0.71453931578608587"/>
          <c:h val="0.63930348258706471"/>
        </c:manualLayout>
      </c:layout>
      <c:scatterChart>
        <c:scatterStyle val="lineMarker"/>
        <c:varyColors val="0"/>
        <c:ser>
          <c:idx val="0"/>
          <c:order val="0"/>
          <c:tx>
            <c:strRef>
              <c:f>'take-off and landing Eaglet'!$B$14</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Eaglet'!$B$15:$B$21</c:f>
              <c:numCache>
                <c:formatCode>0.0</c:formatCode>
                <c:ptCount val="7"/>
                <c:pt idx="0">
                  <c:v>633.5</c:v>
                </c:pt>
                <c:pt idx="1">
                  <c:v>563.5</c:v>
                </c:pt>
                <c:pt idx="2">
                  <c:v>554.29999999999995</c:v>
                </c:pt>
                <c:pt idx="3">
                  <c:v>604.20000000000005</c:v>
                </c:pt>
                <c:pt idx="4">
                  <c:v>629.6</c:v>
                </c:pt>
                <c:pt idx="5">
                  <c:v>740.6</c:v>
                </c:pt>
                <c:pt idx="6">
                  <c:v>599.79999999999995</c:v>
                </c:pt>
              </c:numCache>
            </c:numRef>
          </c:yVal>
          <c:smooth val="0"/>
          <c:extLst>
            <c:ext xmlns:c16="http://schemas.microsoft.com/office/drawing/2014/chart" uri="{C3380CC4-5D6E-409C-BE32-E72D297353CC}">
              <c16:uniqueId val="{00000000-A4EF-42E9-9EB3-00F30E9BC1D9}"/>
            </c:ext>
          </c:extLst>
        </c:ser>
        <c:ser>
          <c:idx val="1"/>
          <c:order val="1"/>
          <c:tx>
            <c:strRef>
              <c:f>'take-off and landing Eaglet'!$C$14</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Eaglet'!$C$15:$C$21</c:f>
              <c:numCache>
                <c:formatCode>0.0</c:formatCode>
                <c:ptCount val="7"/>
                <c:pt idx="0">
                  <c:v>565.29999999999995</c:v>
                </c:pt>
                <c:pt idx="1">
                  <c:v>809.2</c:v>
                </c:pt>
                <c:pt idx="2">
                  <c:v>547.29999999999995</c:v>
                </c:pt>
                <c:pt idx="3">
                  <c:v>634.1</c:v>
                </c:pt>
                <c:pt idx="4">
                  <c:v>589.20000000000005</c:v>
                </c:pt>
                <c:pt idx="5">
                  <c:v>540.5</c:v>
                </c:pt>
                <c:pt idx="6">
                  <c:v>708.8</c:v>
                </c:pt>
              </c:numCache>
            </c:numRef>
          </c:yVal>
          <c:smooth val="0"/>
          <c:extLst>
            <c:ext xmlns:c16="http://schemas.microsoft.com/office/drawing/2014/chart" uri="{C3380CC4-5D6E-409C-BE32-E72D297353CC}">
              <c16:uniqueId val="{00000001-A4EF-42E9-9EB3-00F30E9BC1D9}"/>
            </c:ext>
          </c:extLst>
        </c:ser>
        <c:ser>
          <c:idx val="2"/>
          <c:order val="2"/>
          <c:tx>
            <c:strRef>
              <c:f>'take-off and landing Eaglet'!$D$14</c:f>
              <c:strCache>
                <c:ptCount val="1"/>
                <c:pt idx="0">
                  <c:v>full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Eaglet'!$D$15:$D$21</c:f>
              <c:numCache>
                <c:formatCode>0.0</c:formatCode>
                <c:ptCount val="7"/>
                <c:pt idx="0">
                  <c:v>614.20000000000005</c:v>
                </c:pt>
                <c:pt idx="1">
                  <c:v>684.1</c:v>
                </c:pt>
                <c:pt idx="2">
                  <c:v>606.29999999999995</c:v>
                </c:pt>
                <c:pt idx="3">
                  <c:v>715.1</c:v>
                </c:pt>
                <c:pt idx="4">
                  <c:v>781.5</c:v>
                </c:pt>
                <c:pt idx="5">
                  <c:v>660</c:v>
                </c:pt>
                <c:pt idx="6">
                  <c:v>660.2</c:v>
                </c:pt>
              </c:numCache>
            </c:numRef>
          </c:yVal>
          <c:smooth val="0"/>
          <c:extLst>
            <c:ext xmlns:c16="http://schemas.microsoft.com/office/drawing/2014/chart" uri="{C3380CC4-5D6E-409C-BE32-E72D297353CC}">
              <c16:uniqueId val="{00000002-A4EF-42E9-9EB3-00F30E9BC1D9}"/>
            </c:ext>
          </c:extLst>
        </c:ser>
        <c:dLbls>
          <c:showLegendKey val="0"/>
          <c:showVal val="0"/>
          <c:showCatName val="0"/>
          <c:showSerName val="0"/>
          <c:showPercent val="0"/>
          <c:showBubbleSize val="0"/>
        </c:dLbls>
        <c:axId val="319326416"/>
        <c:axId val="1"/>
      </c:scatterChart>
      <c:valAx>
        <c:axId val="319326416"/>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Landing Attempts</a:t>
                </a:r>
              </a:p>
            </c:rich>
          </c:tx>
          <c:layout>
            <c:manualLayout>
              <c:xMode val="edge"/>
              <c:yMode val="edge"/>
              <c:x val="0.46448781988188975"/>
              <c:y val="0.901206171107994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landing distance (m)</a:t>
                </a:r>
              </a:p>
            </c:rich>
          </c:tx>
          <c:layout>
            <c:manualLayout>
              <c:xMode val="edge"/>
              <c:yMode val="edge"/>
              <c:x val="7.3324944903032402E-2"/>
              <c:y val="0.2677936464612527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326416"/>
        <c:crosses val="autoZero"/>
        <c:crossBetween val="midCat"/>
      </c:valAx>
      <c:spPr>
        <a:noFill/>
        <a:ln>
          <a:noFill/>
        </a:ln>
        <a:effectLst/>
      </c:spPr>
    </c:plotArea>
    <c:legend>
      <c:legendPos val="b"/>
      <c:layout>
        <c:manualLayout>
          <c:xMode val="edge"/>
          <c:yMode val="edge"/>
          <c:x val="0.19717679766309162"/>
          <c:y val="0.60951146068860584"/>
          <c:w val="0.22738618146596248"/>
          <c:h val="0.19265259013516575"/>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t>Take-off distance results from Eaglet flight tests</a:t>
            </a:r>
          </a:p>
        </c:rich>
      </c:tx>
      <c:layout>
        <c:manualLayout>
          <c:xMode val="edge"/>
          <c:yMode val="edge"/>
          <c:x val="0.13183054823205365"/>
          <c:y val="1.695840978392518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9181340106939"/>
          <c:y val="0.17136150234741784"/>
          <c:w val="0.79543415395050809"/>
          <c:h val="0.6572769953051647"/>
        </c:manualLayout>
      </c:layout>
      <c:scatterChart>
        <c:scatterStyle val="lineMarker"/>
        <c:varyColors val="0"/>
        <c:ser>
          <c:idx val="0"/>
          <c:order val="0"/>
          <c:tx>
            <c:strRef>
              <c:f>'take-off and landing Eaglet'!$B$1</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Eaglet'!$B$2:$B$10</c:f>
              <c:numCache>
                <c:formatCode>0.0</c:formatCode>
                <c:ptCount val="9"/>
                <c:pt idx="0">
                  <c:v>548.70000000000005</c:v>
                </c:pt>
                <c:pt idx="1">
                  <c:v>543.29999999999995</c:v>
                </c:pt>
                <c:pt idx="2">
                  <c:v>595.5</c:v>
                </c:pt>
                <c:pt idx="3">
                  <c:v>616</c:v>
                </c:pt>
                <c:pt idx="4">
                  <c:v>632.6</c:v>
                </c:pt>
                <c:pt idx="5">
                  <c:v>587.6</c:v>
                </c:pt>
                <c:pt idx="6">
                  <c:v>574.6</c:v>
                </c:pt>
                <c:pt idx="7">
                  <c:v>533.5</c:v>
                </c:pt>
                <c:pt idx="8">
                  <c:v>619.79999999999995</c:v>
                </c:pt>
              </c:numCache>
            </c:numRef>
          </c:yVal>
          <c:smooth val="0"/>
          <c:extLst>
            <c:ext xmlns:c16="http://schemas.microsoft.com/office/drawing/2014/chart" uri="{C3380CC4-5D6E-409C-BE32-E72D297353CC}">
              <c16:uniqueId val="{00000000-7581-444B-963E-43ADB34819FA}"/>
            </c:ext>
          </c:extLst>
        </c:ser>
        <c:ser>
          <c:idx val="1"/>
          <c:order val="1"/>
          <c:tx>
            <c:strRef>
              <c:f>'take-off and landing Eaglet'!$C$1</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Eaglet'!$C$2:$C$11</c:f>
              <c:numCache>
                <c:formatCode>0.0</c:formatCode>
                <c:ptCount val="10"/>
                <c:pt idx="0">
                  <c:v>496.8</c:v>
                </c:pt>
                <c:pt idx="1">
                  <c:v>448.5</c:v>
                </c:pt>
                <c:pt idx="2">
                  <c:v>466.65</c:v>
                </c:pt>
                <c:pt idx="3">
                  <c:v>446.4</c:v>
                </c:pt>
                <c:pt idx="4">
                  <c:v>548.9</c:v>
                </c:pt>
                <c:pt idx="5">
                  <c:v>508.4</c:v>
                </c:pt>
                <c:pt idx="6">
                  <c:v>473.3</c:v>
                </c:pt>
                <c:pt idx="7">
                  <c:v>487.2</c:v>
                </c:pt>
                <c:pt idx="8">
                  <c:v>490.4</c:v>
                </c:pt>
                <c:pt idx="9">
                  <c:v>501.1</c:v>
                </c:pt>
              </c:numCache>
            </c:numRef>
          </c:yVal>
          <c:smooth val="0"/>
          <c:extLst>
            <c:ext xmlns:c16="http://schemas.microsoft.com/office/drawing/2014/chart" uri="{C3380CC4-5D6E-409C-BE32-E72D297353CC}">
              <c16:uniqueId val="{00000001-7581-444B-963E-43ADB34819FA}"/>
            </c:ext>
          </c:extLst>
        </c:ser>
        <c:dLbls>
          <c:showLegendKey val="0"/>
          <c:showVal val="0"/>
          <c:showCatName val="0"/>
          <c:showSerName val="0"/>
          <c:showPercent val="0"/>
          <c:showBubbleSize val="0"/>
        </c:dLbls>
        <c:axId val="288122504"/>
        <c:axId val="1"/>
      </c:scatterChart>
      <c:valAx>
        <c:axId val="288122504"/>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Attempts</a:t>
                </a:r>
              </a:p>
            </c:rich>
          </c:tx>
          <c:layout>
            <c:manualLayout>
              <c:xMode val="edge"/>
              <c:yMode val="edge"/>
              <c:x val="0.39560660009271575"/>
              <c:y val="0.913145672431506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distance (m)</a:t>
                </a:r>
              </a:p>
            </c:rich>
          </c:tx>
          <c:layout>
            <c:manualLayout>
              <c:xMode val="edge"/>
              <c:yMode val="edge"/>
              <c:x val="1.4824786245981547E-2"/>
              <c:y val="0.3262910541090339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122504"/>
        <c:crosses val="autoZero"/>
        <c:crossBetween val="midCat"/>
      </c:valAx>
      <c:spPr>
        <a:noFill/>
        <a:ln>
          <a:noFill/>
        </a:ln>
        <a:effectLst/>
      </c:spPr>
    </c:plotArea>
    <c:legend>
      <c:legendPos val="b"/>
      <c:layout>
        <c:manualLayout>
          <c:xMode val="edge"/>
          <c:yMode val="edge"/>
          <c:x val="0.65526052027405612"/>
          <c:y val="0.18520069716375143"/>
          <c:w val="0.25184582453948906"/>
          <c:h val="0.16033847234485316"/>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3419265265682848"/>
          <c:y val="1.233337651083878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28588934661313"/>
          <c:y val="0.22404371584699462"/>
          <c:w val="0.82453929186004071"/>
          <c:h val="0.64722396428493567"/>
        </c:manualLayout>
      </c:layout>
      <c:scatterChart>
        <c:scatterStyle val="smoothMarker"/>
        <c:varyColors val="0"/>
        <c:ser>
          <c:idx val="4"/>
          <c:order val="0"/>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0-C703-4B9E-BD34-8198A2948D8D}"/>
            </c:ext>
          </c:extLst>
        </c:ser>
        <c:ser>
          <c:idx val="5"/>
          <c:order val="1"/>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1-C703-4B9E-BD34-8198A2948D8D}"/>
            </c:ext>
          </c:extLst>
        </c:ser>
        <c:ser>
          <c:idx val="6"/>
          <c:order val="2"/>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2-C703-4B9E-BD34-8198A2948D8D}"/>
            </c:ext>
          </c:extLst>
        </c:ser>
        <c:dLbls>
          <c:showLegendKey val="0"/>
          <c:showVal val="0"/>
          <c:showCatName val="0"/>
          <c:showSerName val="0"/>
          <c:showPercent val="0"/>
          <c:showBubbleSize val="0"/>
        </c:dLbls>
        <c:axId val="298474728"/>
        <c:axId val="1"/>
      </c:scatterChart>
      <c:valAx>
        <c:axId val="2984747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40526151118527404"/>
              <c:y val="0.93153543911309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363925535798086E-2"/>
              <c:y val="0.3610960417342651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8474728"/>
        <c:crosses val="autoZero"/>
        <c:crossBetween val="midCat"/>
      </c:valAx>
      <c:spPr>
        <a:noFill/>
        <a:ln>
          <a:noFill/>
        </a:ln>
        <a:effectLst/>
      </c:spPr>
    </c:plotArea>
    <c:legend>
      <c:legendPos val="b"/>
      <c:layout>
        <c:manualLayout>
          <c:xMode val="edge"/>
          <c:yMode val="edge"/>
          <c:x val="0.13535341815716745"/>
          <c:y val="0.24407474239915594"/>
          <c:w val="0.17796866037440687"/>
          <c:h val="0.199427064429815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247447463106847"/>
          <c:y val="1.50042422836242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218868957605462"/>
          <c:h val="0.64890822198230658"/>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6EC-41C4-AC20-9C3B609DB66B}"/>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6EC-41C4-AC20-9C3B609DB66B}"/>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6EC-41C4-AC20-9C3B609DB66B}"/>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6EC-41C4-AC20-9C3B609DB66B}"/>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6EC-41C4-AC20-9C3B609DB66B}"/>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6EC-41C4-AC20-9C3B609DB66B}"/>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6EC-41C4-AC20-9C3B609DB66B}"/>
            </c:ext>
          </c:extLst>
        </c:ser>
        <c:dLbls>
          <c:showLegendKey val="0"/>
          <c:showVal val="0"/>
          <c:showCatName val="0"/>
          <c:showSerName val="0"/>
          <c:showPercent val="0"/>
          <c:showBubbleSize val="0"/>
        </c:dLbls>
        <c:axId val="297482488"/>
        <c:axId val="1"/>
      </c:scatterChart>
      <c:valAx>
        <c:axId val="29748248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754471502320493"/>
              <c:y val="0.928595859770908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3.4950852583824375E-2"/>
              <c:y val="0.364897393242996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482488"/>
        <c:crosses val="autoZero"/>
        <c:crossBetween val="midCat"/>
      </c:valAx>
      <c:spPr>
        <a:noFill/>
        <a:ln>
          <a:noFill/>
        </a:ln>
        <a:effectLst/>
      </c:spPr>
    </c:plotArea>
    <c:legend>
      <c:legendPos val="b"/>
      <c:layout>
        <c:manualLayout>
          <c:xMode val="edge"/>
          <c:yMode val="edge"/>
          <c:x val="0.4457271731762007"/>
          <c:y val="0.24858198138189713"/>
          <c:w val="0.21781717682640664"/>
          <c:h val="0.275712904846990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874796055898415"/>
          <c:y val="1.955304969594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7039106145251395"/>
          <c:w val="0.82073396153349687"/>
          <c:h val="0.64804469273743071"/>
        </c:manualLayout>
      </c:layout>
      <c:scatterChart>
        <c:scatterStyle val="smoothMarker"/>
        <c:varyColors val="0"/>
        <c:ser>
          <c:idx val="6"/>
          <c:order val="0"/>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0-09E4-45B7-AB9A-3526CE95851B}"/>
            </c:ext>
          </c:extLst>
        </c:ser>
        <c:ser>
          <c:idx val="7"/>
          <c:order val="1"/>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1-09E4-45B7-AB9A-3526CE95851B}"/>
            </c:ext>
          </c:extLst>
        </c:ser>
        <c:ser>
          <c:idx val="8"/>
          <c:order val="2"/>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2-09E4-45B7-AB9A-3526CE95851B}"/>
            </c:ext>
          </c:extLst>
        </c:ser>
        <c:dLbls>
          <c:showLegendKey val="0"/>
          <c:showVal val="0"/>
          <c:showCatName val="0"/>
          <c:showSerName val="0"/>
          <c:showPercent val="0"/>
          <c:showBubbleSize val="0"/>
        </c:dLbls>
        <c:axId val="292517344"/>
        <c:axId val="1"/>
      </c:scatterChart>
      <c:valAx>
        <c:axId val="292517344"/>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985491157867564"/>
              <c:y val="0.89128696108293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3.147863689170001E-2"/>
              <c:y val="0.3508759174000240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517344"/>
        <c:crosses val="autoZero"/>
        <c:crossBetween val="midCat"/>
      </c:valAx>
      <c:spPr>
        <a:noFill/>
        <a:ln>
          <a:noFill/>
        </a:ln>
        <a:effectLst/>
      </c:spPr>
    </c:plotArea>
    <c:legend>
      <c:legendPos val="b"/>
      <c:layout>
        <c:manualLayout>
          <c:xMode val="edge"/>
          <c:yMode val="edge"/>
          <c:x val="0.14713682715890025"/>
          <c:y val="0.19350334933779278"/>
          <c:w val="0.20080831289531434"/>
          <c:h val="0.2046415529086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16387276407967"/>
          <c:y val="1.96079061545878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17086834733893566"/>
          <c:w val="0.80487984456488382"/>
          <c:h val="0.64705882352941246"/>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62D1-428B-A9B0-B5BD5050FDFA}"/>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62D1-428B-A9B0-B5BD5050FDFA}"/>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62D1-428B-A9B0-B5BD5050FDFA}"/>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62D1-428B-A9B0-B5BD5050FDFA}"/>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62D1-428B-A9B0-B5BD5050FDFA}"/>
            </c:ext>
          </c:extLst>
        </c:ser>
        <c:ser>
          <c:idx val="5"/>
          <c:order val="5"/>
          <c:tx>
            <c:strRef>
              <c:f>'T|W - W|S business jet'!$E$38</c:f>
              <c:strCache>
                <c:ptCount val="1"/>
                <c:pt idx="0">
                  <c:v>stall landing conf.</c:v>
                </c:pt>
              </c:strCache>
            </c:strRef>
          </c:tx>
          <c:spPr>
            <a:ln w="25400" cap="rnd">
              <a:solidFill>
                <a:schemeClr val="accent6"/>
              </a:solidFill>
              <a:prstDash val="solid"/>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62D1-428B-A9B0-B5BD5050FDFA}"/>
            </c:ext>
          </c:extLst>
        </c:ser>
        <c:ser>
          <c:idx val="6"/>
          <c:order val="6"/>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62D1-428B-A9B0-B5BD5050FDFA}"/>
            </c:ext>
          </c:extLst>
        </c:ser>
        <c:ser>
          <c:idx val="7"/>
          <c:order val="7"/>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62D1-428B-A9B0-B5BD5050FDFA}"/>
            </c:ext>
          </c:extLst>
        </c:ser>
        <c:ser>
          <c:idx val="8"/>
          <c:order val="8"/>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62D1-428B-A9B0-B5BD5050FDFA}"/>
            </c:ext>
          </c:extLst>
        </c:ser>
        <c:dLbls>
          <c:showLegendKey val="0"/>
          <c:showVal val="0"/>
          <c:showCatName val="0"/>
          <c:showSerName val="0"/>
          <c:showPercent val="0"/>
          <c:showBubbleSize val="0"/>
        </c:dLbls>
        <c:axId val="301195272"/>
        <c:axId val="1"/>
      </c:scatterChart>
      <c:valAx>
        <c:axId val="30119527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0180360977605"/>
              <c:y val="0.88023879508249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a:t>
                </a:r>
                <a:r>
                  <a:rPr lang="en-US" baseline="0" dirty="0"/>
                  <a:t> </a:t>
                </a:r>
                <a:r>
                  <a:rPr lang="en-US" dirty="0"/>
                  <a:t>T/W</a:t>
                </a:r>
              </a:p>
            </c:rich>
          </c:tx>
          <c:layout>
            <c:manualLayout>
              <c:xMode val="edge"/>
              <c:yMode val="edge"/>
              <c:x val="2.4888153185397281E-2"/>
              <c:y val="0.3556888154648243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195272"/>
        <c:crosses val="autoZero"/>
        <c:crossBetween val="midCat"/>
      </c:valAx>
      <c:spPr>
        <a:noFill/>
        <a:ln>
          <a:noFill/>
        </a:ln>
        <a:effectLst/>
      </c:spPr>
    </c:plotArea>
    <c:legend>
      <c:legendPos val="b"/>
      <c:layout>
        <c:manualLayout>
          <c:xMode val="edge"/>
          <c:yMode val="edge"/>
          <c:x val="0.13883768790264853"/>
          <c:y val="0.18412023428951491"/>
          <c:w val="0.25641553328561201"/>
          <c:h val="0.36083889377588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4156466603664717"/>
          <c:y val="1.7513222437475031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
          <c:y val="0.22343324250681207"/>
          <c:w val="0.78737669506505381"/>
          <c:h val="0.59945504087193413"/>
        </c:manualLayout>
      </c:layout>
      <c:scatterChart>
        <c:scatterStyle val="smoothMarker"/>
        <c:varyColors val="0"/>
        <c:ser>
          <c:idx val="7"/>
          <c:order val="0"/>
          <c:tx>
            <c:strRef>
              <c:f>'W|P - W|S propeller aircraft'!$F$105</c:f>
              <c:strCache>
                <c:ptCount val="1"/>
                <c:pt idx="0">
                  <c:v>c at A = 6</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0-38D5-48B3-8AF4-83E48FC458C0}"/>
            </c:ext>
          </c:extLst>
        </c:ser>
        <c:ser>
          <c:idx val="8"/>
          <c:order val="1"/>
          <c:tx>
            <c:strRef>
              <c:f>'W|P - W|S propeller aircraft'!$G$105</c:f>
              <c:strCache>
                <c:ptCount val="1"/>
                <c:pt idx="0">
                  <c:v>c at A = 9</c:v>
                </c:pt>
              </c:strCache>
            </c:strRef>
          </c:tx>
          <c:spPr>
            <a:ln w="25400" cap="rnd" cmpd="tri">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1-38D5-48B3-8AF4-83E48FC458C0}"/>
            </c:ext>
          </c:extLst>
        </c:ser>
        <c:ser>
          <c:idx val="9"/>
          <c:order val="2"/>
          <c:tx>
            <c:strRef>
              <c:f>'W|P - W|S propeller aircraft'!$H$105</c:f>
              <c:strCache>
                <c:ptCount val="1"/>
                <c:pt idx="0">
                  <c:v>c at A = 12</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2-38D5-48B3-8AF4-83E48FC458C0}"/>
            </c:ext>
          </c:extLst>
        </c:ser>
        <c:dLbls>
          <c:showLegendKey val="0"/>
          <c:showVal val="0"/>
          <c:showCatName val="0"/>
          <c:showSerName val="0"/>
          <c:showPercent val="0"/>
          <c:showBubbleSize val="0"/>
        </c:dLbls>
        <c:axId val="290138088"/>
        <c:axId val="1"/>
      </c:scatterChart>
      <c:valAx>
        <c:axId val="29013808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44171831918674043"/>
              <c:y val="0.8958088294465831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a:t>
                </a:r>
                <a:r>
                  <a:rPr lang="en-US" baseline="0" dirty="0"/>
                  <a:t> Loading </a:t>
                </a:r>
                <a:r>
                  <a:rPr lang="en-US" dirty="0"/>
                  <a:t>W/P (N/W)</a:t>
                </a:r>
              </a:p>
            </c:rich>
          </c:tx>
          <c:layout>
            <c:manualLayout>
              <c:xMode val="edge"/>
              <c:yMode val="edge"/>
              <c:x val="1.8333365263648611E-2"/>
              <c:y val="0.4305177191496481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0138088"/>
        <c:crosses val="autoZero"/>
        <c:crossBetween val="midCat"/>
      </c:valAx>
      <c:spPr>
        <a:noFill/>
        <a:ln>
          <a:noFill/>
        </a:ln>
        <a:effectLst/>
      </c:spPr>
    </c:plotArea>
    <c:legend>
      <c:legendPos val="b"/>
      <c:layout>
        <c:manualLayout>
          <c:xMode val="edge"/>
          <c:yMode val="edge"/>
          <c:x val="0.14431650054632517"/>
          <c:y val="0.2307066985347907"/>
          <c:w val="0.13761743190788242"/>
          <c:h val="0.1601268662925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6223330919976134"/>
          <c:y val="1.2333376510838547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8603904528978304"/>
          <c:w val="0.64412132880134199"/>
          <c:h val="0.67437021761035165"/>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807A-474F-91E0-A1A985D24028}"/>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807A-474F-91E0-A1A985D24028}"/>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807A-474F-91E0-A1A985D24028}"/>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807A-474F-91E0-A1A985D24028}"/>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807A-474F-91E0-A1A985D24028}"/>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807A-474F-91E0-A1A985D24028}"/>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807A-474F-91E0-A1A985D24028}"/>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807A-474F-91E0-A1A985D24028}"/>
            </c:ext>
          </c:extLst>
        </c:ser>
        <c:ser>
          <c:idx val="8"/>
          <c:order val="8"/>
          <c:tx>
            <c:strRef>
              <c:f>'W|P - W|S propeller aircraft'!$G$105</c:f>
              <c:strCache>
                <c:ptCount val="1"/>
                <c:pt idx="0">
                  <c:v>c at A = 9</c:v>
                </c:pt>
              </c:strCache>
            </c:strRef>
          </c:tx>
          <c:spPr>
            <a:ln w="25400" cap="rnd">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807A-474F-91E0-A1A985D24028}"/>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807A-474F-91E0-A1A985D24028}"/>
            </c:ext>
          </c:extLst>
        </c:ser>
        <c:dLbls>
          <c:showLegendKey val="0"/>
          <c:showVal val="0"/>
          <c:showCatName val="0"/>
          <c:showSerName val="0"/>
          <c:showPercent val="0"/>
          <c:showBubbleSize val="0"/>
        </c:dLbls>
        <c:axId val="307191800"/>
        <c:axId val="1"/>
      </c:scatterChart>
      <c:valAx>
        <c:axId val="307191800"/>
        <c:scaling>
          <c:orientation val="minMax"/>
          <c:max val="16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a:t>
                </a:r>
                <a:r>
                  <a:rPr lang="en-US" baseline="0" dirty="0"/>
                  <a:t> </a:t>
                </a:r>
                <a:r>
                  <a:rPr lang="en-US" dirty="0"/>
                  <a:t>W/S (N/m^2)</a:t>
                </a:r>
              </a:p>
            </c:rich>
          </c:tx>
          <c:layout>
            <c:manualLayout>
              <c:xMode val="edge"/>
              <c:yMode val="edge"/>
              <c:x val="0.3613576632832835"/>
              <c:y val="0.920676937782924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8363976215131916E-2"/>
              <c:y val="0.4289616541834709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191800"/>
        <c:crosses val="autoZero"/>
        <c:crossBetween val="midCat"/>
      </c:valAx>
      <c:spPr>
        <a:noFill/>
        <a:ln>
          <a:noFill/>
        </a:ln>
        <a:effectLst/>
      </c:spPr>
    </c:plotArea>
    <c:legend>
      <c:legendPos val="b"/>
      <c:layout>
        <c:manualLayout>
          <c:xMode val="edge"/>
          <c:yMode val="edge"/>
          <c:x val="0.75201856390467747"/>
          <c:y val="0.23748397409178681"/>
          <c:w val="0.20788340199196953"/>
          <c:h val="0.526343621977093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18136287554625"/>
          <c:y val="1.902179063316882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810316139767054"/>
          <c:y val="0.22554347826086965"/>
          <c:w val="0.81263570944360419"/>
          <c:h val="0.59239130434782572"/>
        </c:manualLayout>
      </c:layout>
      <c:scatterChart>
        <c:scatterStyle val="smoothMarker"/>
        <c:varyColors val="0"/>
        <c:ser>
          <c:idx val="10"/>
          <c:order val="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0-C5E4-4E35-8FC0-A5F6343EEBF9}"/>
            </c:ext>
          </c:extLst>
        </c:ser>
        <c:ser>
          <c:idx val="11"/>
          <c:order val="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1-C5E4-4E35-8FC0-A5F6343EEBF9}"/>
            </c:ext>
          </c:extLst>
        </c:ser>
        <c:ser>
          <c:idx val="12"/>
          <c:order val="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2-C5E4-4E35-8FC0-A5F6343EEBF9}"/>
            </c:ext>
          </c:extLst>
        </c:ser>
        <c:dLbls>
          <c:showLegendKey val="0"/>
          <c:showVal val="0"/>
          <c:showCatName val="0"/>
          <c:showSerName val="0"/>
          <c:showPercent val="0"/>
          <c:showBubbleSize val="0"/>
        </c:dLbls>
        <c:axId val="305323880"/>
        <c:axId val="1"/>
      </c:scatterChart>
      <c:valAx>
        <c:axId val="305323880"/>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45716574542420602"/>
              <c:y val="0.880509303976545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a:t>
                </a:r>
                <a:r>
                  <a:rPr lang="en-US" baseline="0" dirty="0"/>
                  <a:t> </a:t>
                </a:r>
                <a:r>
                  <a:rPr lang="en-US" dirty="0"/>
                  <a:t>W/P (N/W)</a:t>
                </a:r>
              </a:p>
            </c:rich>
          </c:tx>
          <c:layout>
            <c:manualLayout>
              <c:xMode val="edge"/>
              <c:yMode val="edge"/>
              <c:x val="6.713510976690827E-3"/>
              <c:y val="0.3047205905943145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323880"/>
        <c:crosses val="autoZero"/>
        <c:crossBetween val="midCat"/>
      </c:valAx>
      <c:spPr>
        <a:noFill/>
        <a:ln>
          <a:noFill/>
        </a:ln>
        <a:effectLst/>
      </c:spPr>
    </c:plotArea>
    <c:legend>
      <c:legendPos val="b"/>
      <c:layout>
        <c:manualLayout>
          <c:xMode val="edge"/>
          <c:yMode val="edge"/>
          <c:x val="0.74897090264379207"/>
          <c:y val="0.24561081664067061"/>
          <c:w val="0.18086614173228344"/>
          <c:h val="0.1610942923551074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r>
              <a:rPr lang="en-US" sz="1400" dirty="0"/>
              <a:t>T/W versus W/S diagram for a business jet</a:t>
            </a:r>
          </a:p>
        </c:rich>
      </c:tx>
      <c:layout>
        <c:manualLayout>
          <c:xMode val="edge"/>
          <c:yMode val="edge"/>
          <c:x val="0.19457861562925075"/>
          <c:y val="0.10730592509501707"/>
        </c:manualLayout>
      </c:layout>
      <c:overlay val="0"/>
      <c:spPr>
        <a:noFill/>
        <a:ln>
          <a:noFill/>
        </a:ln>
        <a:effectLst/>
      </c:spPr>
      <c:txPr>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035921604689925"/>
          <c:y val="0.24502040471468775"/>
          <c:w val="0.75339732168515428"/>
          <c:h val="0.57290675653304635"/>
        </c:manualLayout>
      </c:layout>
      <c:scatterChart>
        <c:scatterStyle val="smoothMarker"/>
        <c:varyColors val="0"/>
        <c:ser>
          <c:idx val="4"/>
          <c:order val="0"/>
          <c:tx>
            <c:strRef>
              <c:f>'T|W - W|S business jet'!$E$34</c:f>
              <c:strCache>
                <c:ptCount val="1"/>
                <c:pt idx="0">
                  <c:v>stall clean conf.</c:v>
                </c:pt>
              </c:strCache>
            </c:strRef>
          </c:tx>
          <c:spPr>
            <a:ln w="25400" cap="rnd">
              <a:solidFill>
                <a:schemeClr val="accent5"/>
              </a:solidFill>
              <a:prstDash val="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0-41C3-4DAE-A3DF-0F13D485F194}"/>
            </c:ext>
          </c:extLst>
        </c:ser>
        <c:ser>
          <c:idx val="5"/>
          <c:order val="1"/>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1-41C3-4DAE-A3DF-0F13D485F194}"/>
            </c:ext>
          </c:extLst>
        </c:ser>
        <c:dLbls>
          <c:showLegendKey val="0"/>
          <c:showVal val="0"/>
          <c:showCatName val="0"/>
          <c:showSerName val="0"/>
          <c:showPercent val="0"/>
          <c:showBubbleSize val="0"/>
        </c:dLbls>
        <c:axId val="320489528"/>
        <c:axId val="1"/>
      </c:scatterChart>
      <c:valAx>
        <c:axId val="320489528"/>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3824434354464816"/>
              <c:y val="0.92220964410413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 </a:t>
                </a:r>
                <a:r>
                  <a:rPr lang="en-US" sz="1197" b="0" i="0" u="none" strike="noStrike" baseline="0" dirty="0">
                    <a:effectLst/>
                  </a:rPr>
                  <a:t>Thrust Loading  </a:t>
                </a:r>
                <a:r>
                  <a:rPr lang="en-US" dirty="0"/>
                  <a:t>T/W</a:t>
                </a:r>
              </a:p>
            </c:rich>
          </c:tx>
          <c:layout>
            <c:manualLayout>
              <c:xMode val="edge"/>
              <c:yMode val="edge"/>
              <c:x val="1.3334482824683414E-2"/>
              <c:y val="0.3316485676858834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0489528"/>
        <c:crosses val="autoZero"/>
        <c:crossBetween val="midCat"/>
      </c:valAx>
      <c:spPr>
        <a:noFill/>
        <a:ln>
          <a:noFill/>
        </a:ln>
        <a:effectLst/>
      </c:spPr>
    </c:plotArea>
    <c:legend>
      <c:legendPos val="b"/>
      <c:layout>
        <c:manualLayout>
          <c:xMode val="edge"/>
          <c:yMode val="edge"/>
          <c:x val="0.12985101030425072"/>
          <c:y val="0.6315776096980954"/>
          <c:w val="0.300070363107101"/>
          <c:h val="0.163413566919976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9"/>
          <c:order val="0"/>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2"/>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447526960559086"/>
          <c:y val="0.16893161883580921"/>
          <c:w val="0.20516658331780757"/>
          <c:h val="0.176068395029547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58398627689965"/>
          <c:y val="1.944434563749346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12811980033278"/>
          <c:y val="0.21610296589938058"/>
          <c:w val="0.8043125080676391"/>
          <c:h val="0.60056379794404213"/>
        </c:manualLayout>
      </c:layout>
      <c:scatterChart>
        <c:scatterStyle val="smoothMarker"/>
        <c:varyColors val="0"/>
        <c:ser>
          <c:idx val="12"/>
          <c:order val="0"/>
          <c:tx>
            <c:strRef>
              <c:f>'T|W - W|S business jet'!$F$104</c:f>
              <c:strCache>
                <c:ptCount val="1"/>
                <c:pt idx="0">
                  <c:v>c/V at A = 9</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0-1EDF-40F5-BB60-A16ECA9B0BAB}"/>
            </c:ext>
          </c:extLst>
        </c:ser>
        <c:ser>
          <c:idx val="13"/>
          <c:order val="1"/>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1-1EDF-40F5-BB60-A16ECA9B0BAB}"/>
            </c:ext>
          </c:extLst>
        </c:ser>
        <c:ser>
          <c:idx val="14"/>
          <c:order val="2"/>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2-1EDF-40F5-BB60-A16ECA9B0BAB}"/>
            </c:ext>
          </c:extLst>
        </c:ser>
        <c:dLbls>
          <c:showLegendKey val="0"/>
          <c:showVal val="0"/>
          <c:showCatName val="0"/>
          <c:showSerName val="0"/>
          <c:showPercent val="0"/>
          <c:showBubbleSize val="0"/>
        </c:dLbls>
        <c:axId val="292996280"/>
        <c:axId val="1"/>
      </c:scatterChart>
      <c:valAx>
        <c:axId val="292996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38088434232606172"/>
              <c:y val="0.886357830297855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1.8302826900735768E-2"/>
              <c:y val="0.3897345066238916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996280"/>
        <c:crosses val="autoZero"/>
        <c:crossBetween val="midCat"/>
      </c:valAx>
      <c:spPr>
        <a:noFill/>
        <a:ln>
          <a:noFill/>
        </a:ln>
        <a:effectLst/>
      </c:spPr>
    </c:plotArea>
    <c:legend>
      <c:legendPos val="b"/>
      <c:layout>
        <c:manualLayout>
          <c:xMode val="edge"/>
          <c:yMode val="edge"/>
          <c:x val="0.73563831160449222"/>
          <c:y val="0.23904294284041616"/>
          <c:w val="0.17134619852846267"/>
          <c:h val="0.163082463979275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6037815017531893"/>
              <c:y val="0.895240593907326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4.1577312711308184E-2"/>
              <c:y val="0.3606326030813498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b="1" i="0" baseline="0" dirty="0">
                <a:effectLst/>
              </a:rPr>
              <a:t>Take-off length vs. TOP</a:t>
            </a:r>
            <a:br>
              <a:rPr lang="en-US" sz="1800" b="1" i="0" baseline="0" dirty="0">
                <a:effectLst/>
              </a:rPr>
            </a:br>
            <a:r>
              <a:rPr lang="en-US" sz="1800" b="1" i="0" baseline="0" dirty="0">
                <a:effectLst/>
              </a:rPr>
              <a:t>for prop. aircraft</a:t>
            </a:r>
            <a:endParaRPr lang="en-US" dirty="0">
              <a:effectLst/>
            </a:endParaRPr>
          </a:p>
        </c:rich>
      </c:tx>
      <c:layout>
        <c:manualLayout>
          <c:xMode val="edge"/>
          <c:yMode val="edge"/>
          <c:x val="0.28059409766689486"/>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60132890365451"/>
          <c:y val="0.16666709052299639"/>
          <c:w val="0.83388704318936879"/>
          <c:h val="0.65364749564487656"/>
        </c:manualLayout>
      </c:layout>
      <c:scatterChart>
        <c:scatterStyle val="smoothMarker"/>
        <c:varyColors val="0"/>
        <c:ser>
          <c:idx val="0"/>
          <c:order val="0"/>
          <c:tx>
            <c:strRef>
              <c:f>'[Chart in Microsoft PowerPoint]W|P - W|S propeller aircraft'!$G$3</c:f>
              <c:strCache>
                <c:ptCount val="1"/>
                <c:pt idx="0">
                  <c:v>sTO (m)</c:v>
                </c:pt>
              </c:strCache>
            </c:strRef>
          </c:tx>
          <c:spPr>
            <a:ln w="9525" cap="rnd">
              <a:solidFill>
                <a:schemeClr val="accent1"/>
              </a:solidFill>
              <a:round/>
            </a:ln>
            <a:effectLst>
              <a:outerShdw blurRad="40000" dist="23000" dir="5400000" rotWithShape="0">
                <a:srgbClr val="000000">
                  <a:alpha val="35000"/>
                </a:srgbClr>
              </a:outerShdw>
            </a:effectLst>
          </c:spPr>
          <c:marker>
            <c:symbol val="none"/>
          </c:marker>
          <c:trendline>
            <c:spPr>
              <a:ln w="19050" cap="rnd">
                <a:solidFill>
                  <a:schemeClr val="accent1"/>
                </a:solidFill>
              </a:ln>
              <a:effectLst/>
            </c:spPr>
            <c:trendlineType val="poly"/>
            <c:order val="2"/>
            <c:dispRSqr val="1"/>
            <c:dispEq val="1"/>
            <c:trendlineLbl>
              <c:layout>
                <c:manualLayout>
                  <c:x val="-1.6834872385137811E-2"/>
                  <c:y val="-4.1886579398931451E-2"/>
                </c:manualLayout>
              </c:layout>
              <c:numFmt formatCode="General" sourceLinked="0"/>
              <c:spPr>
                <a:noFill/>
                <a:ln w="2540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'[Chart in Microsoft PowerPoint]W|P - W|S propeller aircraft'!$F$4:$F$26</c:f>
              <c:numCache>
                <c:formatCode>0.0</c:formatCode>
                <c:ptCount val="23"/>
                <c:pt idx="0">
                  <c:v>0</c:v>
                </c:pt>
                <c:pt idx="1">
                  <c:v>2.8587000000000002</c:v>
                </c:pt>
                <c:pt idx="2">
                  <c:v>5.7174000000000005</c:v>
                </c:pt>
                <c:pt idx="3">
                  <c:v>8.5761000000000003</c:v>
                </c:pt>
                <c:pt idx="4">
                  <c:v>11.434800000000001</c:v>
                </c:pt>
                <c:pt idx="5">
                  <c:v>14.2935</c:v>
                </c:pt>
                <c:pt idx="6">
                  <c:v>17.152200000000001</c:v>
                </c:pt>
                <c:pt idx="7">
                  <c:v>20.010899999999999</c:v>
                </c:pt>
                <c:pt idx="8">
                  <c:v>22.869600000000002</c:v>
                </c:pt>
                <c:pt idx="9">
                  <c:v>25.728300000000001</c:v>
                </c:pt>
                <c:pt idx="10">
                  <c:v>28.587</c:v>
                </c:pt>
                <c:pt idx="11">
                  <c:v>31.445700000000002</c:v>
                </c:pt>
                <c:pt idx="12">
                  <c:v>34.304400000000001</c:v>
                </c:pt>
                <c:pt idx="13">
                  <c:v>37.1631</c:v>
                </c:pt>
                <c:pt idx="14">
                  <c:v>40.021799999999999</c:v>
                </c:pt>
                <c:pt idx="15">
                  <c:v>42.880500000000005</c:v>
                </c:pt>
                <c:pt idx="16">
                  <c:v>45.739200000000004</c:v>
                </c:pt>
                <c:pt idx="17">
                  <c:v>48.597900000000003</c:v>
                </c:pt>
                <c:pt idx="18">
                  <c:v>51.456600000000002</c:v>
                </c:pt>
                <c:pt idx="19">
                  <c:v>54.315300000000001</c:v>
                </c:pt>
                <c:pt idx="20">
                  <c:v>57.173999999999999</c:v>
                </c:pt>
                <c:pt idx="21">
                  <c:v>60.032700000000006</c:v>
                </c:pt>
                <c:pt idx="22">
                  <c:v>62.891400000000004</c:v>
                </c:pt>
              </c:numCache>
            </c:numRef>
          </c:xVal>
          <c:yVal>
            <c:numRef>
              <c:f>'[Chart in Microsoft PowerPoint]W|P - W|S propeller aircraft'!$G$4:$G$26</c:f>
              <c:numCache>
                <c:formatCode>0</c:formatCode>
                <c:ptCount val="23"/>
                <c:pt idx="0">
                  <c:v>0</c:v>
                </c:pt>
                <c:pt idx="1">
                  <c:v>25.247803199999996</c:v>
                </c:pt>
                <c:pt idx="2">
                  <c:v>51.406348799999996</c:v>
                </c:pt>
                <c:pt idx="3">
                  <c:v>78.47563679999999</c:v>
                </c:pt>
                <c:pt idx="4">
                  <c:v>106.45566720000001</c:v>
                </c:pt>
                <c:pt idx="5">
                  <c:v>135.34644</c:v>
                </c:pt>
                <c:pt idx="6">
                  <c:v>165.14795519999998</c:v>
                </c:pt>
                <c:pt idx="7">
                  <c:v>195.86021280000003</c:v>
                </c:pt>
                <c:pt idx="8">
                  <c:v>227.48321280000002</c:v>
                </c:pt>
                <c:pt idx="9">
                  <c:v>260.01695520000004</c:v>
                </c:pt>
                <c:pt idx="10">
                  <c:v>293.46143999999998</c:v>
                </c:pt>
                <c:pt idx="11">
                  <c:v>327.81666719999998</c:v>
                </c:pt>
                <c:pt idx="12">
                  <c:v>363.08263679999999</c:v>
                </c:pt>
                <c:pt idx="13">
                  <c:v>399.2593488</c:v>
                </c:pt>
                <c:pt idx="14">
                  <c:v>436.34680319999995</c:v>
                </c:pt>
                <c:pt idx="15">
                  <c:v>474.34500000000003</c:v>
                </c:pt>
                <c:pt idx="16">
                  <c:v>513.25393919999999</c:v>
                </c:pt>
                <c:pt idx="17">
                  <c:v>553.07362080000007</c:v>
                </c:pt>
                <c:pt idx="18">
                  <c:v>593.80404480000004</c:v>
                </c:pt>
                <c:pt idx="19">
                  <c:v>635.44521120000002</c:v>
                </c:pt>
                <c:pt idx="20">
                  <c:v>677.99712000000011</c:v>
                </c:pt>
                <c:pt idx="21">
                  <c:v>721.45977120000009</c:v>
                </c:pt>
                <c:pt idx="22">
                  <c:v>765.83316479999996</c:v>
                </c:pt>
              </c:numCache>
            </c:numRef>
          </c:yVal>
          <c:smooth val="1"/>
          <c:extLst>
            <c:ext xmlns:c16="http://schemas.microsoft.com/office/drawing/2014/chart" uri="{C3380CC4-5D6E-409C-BE32-E72D297353CC}">
              <c16:uniqueId val="{00000001-460F-4AFC-90A8-93622005F19A}"/>
            </c:ext>
          </c:extLst>
        </c:ser>
        <c:dLbls>
          <c:showLegendKey val="0"/>
          <c:showVal val="0"/>
          <c:showCatName val="0"/>
          <c:showSerName val="0"/>
          <c:showPercent val="0"/>
          <c:showBubbleSize val="0"/>
        </c:dLbls>
        <c:axId val="318120416"/>
        <c:axId val="1"/>
      </c:scatterChart>
      <c:valAx>
        <c:axId val="318120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TOP</a:t>
                </a:r>
              </a:p>
            </c:rich>
          </c:tx>
          <c:layout>
            <c:manualLayout>
              <c:xMode val="edge"/>
              <c:yMode val="edge"/>
              <c:x val="0.4700996677740864"/>
              <c:y val="0.9010438538932632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err="1"/>
                  <a:t>Sto</a:t>
                </a:r>
                <a:r>
                  <a:rPr lang="en-US" dirty="0"/>
                  <a:t> (m)</a:t>
                </a:r>
              </a:p>
            </c:rich>
          </c:tx>
          <c:layout>
            <c:manualLayout>
              <c:xMode val="edge"/>
              <c:yMode val="edge"/>
              <c:x val="1.6403878651355341E-3"/>
              <c:y val="0.4383691491688538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120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02683938701211"/>
          <c:y val="1.928373239059403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53806643374876"/>
          <c:y val="0.2258953168044078"/>
          <c:w val="0.86244537727486048"/>
          <c:h val="0.5950413223140496"/>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E957-4A61-9305-6195D34DD4D4}"/>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E957-4A61-9305-6195D34DD4D4}"/>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E957-4A61-9305-6195D34DD4D4}"/>
            </c:ext>
          </c:extLst>
        </c:ser>
        <c:dLbls>
          <c:showLegendKey val="0"/>
          <c:showVal val="0"/>
          <c:showCatName val="0"/>
          <c:showSerName val="0"/>
          <c:showPercent val="0"/>
          <c:showBubbleSize val="0"/>
        </c:dLbls>
        <c:axId val="319897968"/>
        <c:axId val="1"/>
      </c:scatterChart>
      <c:valAx>
        <c:axId val="31989796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50646607915735"/>
              <c:y val="0.909059926803028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56353965688062E-2"/>
              <c:y val="0.3235212616096813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897968"/>
        <c:crosses val="autoZero"/>
        <c:crossBetween val="midCat"/>
      </c:valAx>
      <c:spPr>
        <a:noFill/>
        <a:ln>
          <a:noFill/>
        </a:ln>
        <a:effectLst/>
      </c:spPr>
    </c:plotArea>
    <c:legend>
      <c:legendPos val="b"/>
      <c:layout>
        <c:manualLayout>
          <c:xMode val="edge"/>
          <c:yMode val="edge"/>
          <c:x val="0.72373728946133387"/>
          <c:y val="0.23877723653122543"/>
          <c:w val="0.21808833498461699"/>
          <c:h val="0.134733215399160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5170282108776143"/>
          <c:y val="3.555167260033438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30549616728372"/>
          <c:y val="0.2252747252747252"/>
          <c:w val="0.82979741356833703"/>
          <c:h val="0.63151602175958987"/>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hade val="95000"/>
                  <a:satMod val="105000"/>
                </a:schemeClr>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77F2-4CAB-B37C-FAEBF5E7679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77F2-4CAB-B37C-FAEBF5E7679D}"/>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77F2-4CAB-B37C-FAEBF5E7679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77F2-4CAB-B37C-FAEBF5E7679D}"/>
            </c:ext>
          </c:extLst>
        </c:ser>
        <c:dLbls>
          <c:showLegendKey val="0"/>
          <c:showVal val="0"/>
          <c:showCatName val="0"/>
          <c:showSerName val="0"/>
          <c:showPercent val="0"/>
          <c:showBubbleSize val="0"/>
        </c:dLbls>
        <c:axId val="323293896"/>
        <c:axId val="1"/>
      </c:scatterChart>
      <c:valAx>
        <c:axId val="323293896"/>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23686490083298"/>
              <c:y val="0.931074712808626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25496584529522E-2"/>
              <c:y val="0.3333656040325237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293896"/>
        <c:crosses val="autoZero"/>
        <c:crossBetween val="midCat"/>
      </c:valAx>
      <c:spPr>
        <a:noFill/>
        <a:ln>
          <a:noFill/>
        </a:ln>
        <a:effectLst/>
      </c:spPr>
    </c:plotArea>
    <c:legend>
      <c:legendPos val="b"/>
      <c:layout>
        <c:manualLayout>
          <c:xMode val="edge"/>
          <c:yMode val="edge"/>
          <c:x val="0.74917726964593001"/>
          <c:y val="0.22893190982424316"/>
          <c:w val="0.18873155342337172"/>
          <c:h val="0.1644717593542547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a:t>
            </a:r>
            <a:r>
              <a:rPr lang="en-US" baseline="0" dirty="0"/>
              <a:t> TOP</a:t>
            </a:r>
            <a:r>
              <a:rPr lang="en-US" dirty="0"/>
              <a:t>
for business jet aircraft</a:t>
            </a:r>
          </a:p>
        </c:rich>
      </c:tx>
      <c:layout>
        <c:manualLayout>
          <c:xMode val="edge"/>
          <c:yMode val="edge"/>
          <c:x val="0.28851177765914854"/>
          <c:y val="1.927710901379794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95309882747065"/>
          <c:y val="0.20240963855421698"/>
          <c:w val="0.82747068676716917"/>
          <c:h val="0.6409638554216871"/>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linear"/>
            <c:intercept val="0"/>
            <c:dispRSqr val="1"/>
            <c:dispEq val="1"/>
            <c:trendlineLbl>
              <c:layout>
                <c:manualLayout>
                  <c:x val="0.12873415187508341"/>
                  <c:y val="0.51909487932157594"/>
                </c:manualLayout>
              </c:layout>
              <c:numFmt formatCode="General" sourceLinked="0"/>
              <c:spPr>
                <a:noFill/>
                <a:ln w="26939">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D4FA-483A-9F8F-1CB37806DC70}"/>
            </c:ext>
          </c:extLst>
        </c:ser>
        <c:dLbls>
          <c:showLegendKey val="0"/>
          <c:showVal val="0"/>
          <c:showCatName val="0"/>
          <c:showSerName val="0"/>
          <c:showPercent val="0"/>
          <c:showBubbleSize val="0"/>
        </c:dLbls>
        <c:axId val="321815240"/>
        <c:axId val="1"/>
      </c:scatterChart>
      <c:valAx>
        <c:axId val="321815240"/>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40033504008720222"/>
              <c:y val="0.918072209477752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1.8425483699783429E-2"/>
              <c:y val="0.3927709922086510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1815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16107382550344"/>
          <c:y val="0.20289855072463769"/>
          <c:w val="0.82718120805369166"/>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CF4-418A-A396-3202F625A042}"/>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00606608463973"/>
          <c:y val="0.20289855072463769"/>
          <c:w val="0.80784585008444942"/>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A69-4868-8D71-BD678AD48CE6}"/>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768245570866141"/>
          <c:y val="2.23464773867786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12751677852353"/>
          <c:y val="0.16901408450704242"/>
          <c:w val="0.83128149606299218"/>
          <c:h val="0.64788732394366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DE28-4D3A-9046-A723F2BD92A0}"/>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DE28-4D3A-9046-A723F2BD92A0}"/>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DE28-4D3A-9046-A723F2BD92A0}"/>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DE28-4D3A-9046-A723F2BD92A0}"/>
            </c:ext>
          </c:extLst>
        </c:ser>
        <c:dLbls>
          <c:showLegendKey val="0"/>
          <c:showVal val="0"/>
          <c:showCatName val="0"/>
          <c:showSerName val="0"/>
          <c:showPercent val="0"/>
          <c:showBubbleSize val="0"/>
        </c:dLbls>
        <c:axId val="317663512"/>
        <c:axId val="1"/>
      </c:scatterChart>
      <c:valAx>
        <c:axId val="31766351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198818897637794"/>
              <c:y val="0.9042252734176953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68939468503937E-2"/>
              <c:y val="0.3667931751632228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663512"/>
        <c:crosses val="autoZero"/>
        <c:crossBetween val="midCat"/>
      </c:valAx>
      <c:spPr>
        <a:noFill/>
        <a:ln>
          <a:noFill/>
        </a:ln>
        <a:effectLst/>
      </c:spPr>
    </c:plotArea>
    <c:legend>
      <c:legendPos val="b"/>
      <c:layout>
        <c:manualLayout>
          <c:xMode val="edge"/>
          <c:yMode val="edge"/>
          <c:x val="0.75967384350393696"/>
          <c:y val="0.57828137448653349"/>
          <c:w val="0.17596481299212599"/>
          <c:h val="0.216725195815700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0.44378</cdr:x>
      <cdr:y>0.67487</cdr:y>
    </cdr:from>
    <cdr:to>
      <cdr:x>0.4594</cdr:x>
      <cdr:y>0.70395</cdr:y>
    </cdr:to>
    <cdr:sp macro="" textlink="">
      <cdr:nvSpPr>
        <cdr:cNvPr id="2" name="Oval 1">
          <a:extLst xmlns:a="http://schemas.openxmlformats.org/drawingml/2006/main">
            <a:ext uri="{FF2B5EF4-FFF2-40B4-BE49-F238E27FC236}">
              <a16:creationId xmlns:a16="http://schemas.microsoft.com/office/drawing/2014/main" id="{47283BEB-D952-4D2F-9DEC-F781AAC81DE5}"/>
            </a:ext>
          </a:extLst>
        </cdr:cNvPr>
        <cdr:cNvSpPr>
          <a:spLocks xmlns:a="http://schemas.openxmlformats.org/drawingml/2006/main" noChangeArrowheads="1"/>
        </cdr:cNvSpPr>
      </cdr:nvSpPr>
      <cdr:spPr bwMode="auto">
        <a:xfrm xmlns:a="http://schemas.openxmlformats.org/drawingml/2006/main">
          <a:off x="4329993" y="3536919"/>
          <a:ext cx="152400" cy="152400"/>
        </a:xfrm>
        <a:prstGeom xmlns:a="http://schemas.openxmlformats.org/drawingml/2006/main" prst="ellipse">
          <a:avLst/>
        </a:prstGeom>
        <a:solidFill xmlns:a="http://schemas.openxmlformats.org/drawingml/2006/main">
          <a:srgbClr val="008000"/>
        </a:solidFill>
        <a:ln xmlns:a="http://schemas.openxmlformats.org/drawingml/2006/main" w="9525">
          <a:solidFill>
            <a:schemeClr val="tx1"/>
          </a:solidFill>
          <a:round/>
          <a:headEnd/>
          <a:tailEnd type="none" w="lg" len="lg"/>
        </a:ln>
      </cdr:spPr>
      <cdr:txBody>
        <a:bodyPr xmlns:a="http://schemas.openxmlformats.org/drawingml/2006/main" wrap="none" anchor="ctr"/>
        <a:lstStyle xmlns:a="http://schemas.openxmlformats.org/drawingml/2006/main">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xmlns:a="http://schemas.openxmlformats.org/drawingml/2006/main">
          <a:endParaRPr lang="en-US" altLang="en-US">
            <a:latin typeface="+mn-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C737-D35E-40A9-BC8F-8CDF93DF532B}"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96D7-8B87-418A-BE60-160BFF9CBD99}" type="slidenum">
              <a:rPr lang="en-US" smtClean="0"/>
              <a:t>‹#›</a:t>
            </a:fld>
            <a:endParaRPr lang="en-US"/>
          </a:p>
        </p:txBody>
      </p:sp>
    </p:spTree>
    <p:extLst>
      <p:ext uri="{BB962C8B-B14F-4D97-AF65-F5344CB8AC3E}">
        <p14:creationId xmlns:p14="http://schemas.microsoft.com/office/powerpoint/2010/main" val="270738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1</a:t>
            </a:fld>
            <a:endParaRPr lang="en-US"/>
          </a:p>
        </p:txBody>
      </p:sp>
    </p:spTree>
    <p:extLst>
      <p:ext uri="{BB962C8B-B14F-4D97-AF65-F5344CB8AC3E}">
        <p14:creationId xmlns:p14="http://schemas.microsoft.com/office/powerpoint/2010/main" val="526838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10</a:t>
            </a:fld>
            <a:endParaRPr lang="en-US"/>
          </a:p>
        </p:txBody>
      </p:sp>
    </p:spTree>
    <p:extLst>
      <p:ext uri="{BB962C8B-B14F-4D97-AF65-F5344CB8AC3E}">
        <p14:creationId xmlns:p14="http://schemas.microsoft.com/office/powerpoint/2010/main" val="92184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11</a:t>
            </a:fld>
            <a:endParaRPr lang="en-US"/>
          </a:p>
        </p:txBody>
      </p:sp>
    </p:spTree>
    <p:extLst>
      <p:ext uri="{BB962C8B-B14F-4D97-AF65-F5344CB8AC3E}">
        <p14:creationId xmlns:p14="http://schemas.microsoft.com/office/powerpoint/2010/main" val="251074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12</a:t>
            </a:fld>
            <a:endParaRPr lang="en-US"/>
          </a:p>
        </p:txBody>
      </p:sp>
    </p:spTree>
    <p:extLst>
      <p:ext uri="{BB962C8B-B14F-4D97-AF65-F5344CB8AC3E}">
        <p14:creationId xmlns:p14="http://schemas.microsoft.com/office/powerpoint/2010/main" val="76016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13</a:t>
            </a:fld>
            <a:endParaRPr lang="en-US"/>
          </a:p>
        </p:txBody>
      </p:sp>
    </p:spTree>
    <p:extLst>
      <p:ext uri="{BB962C8B-B14F-4D97-AF65-F5344CB8AC3E}">
        <p14:creationId xmlns:p14="http://schemas.microsoft.com/office/powerpoint/2010/main" val="3460061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14</a:t>
            </a:fld>
            <a:endParaRPr lang="en-US"/>
          </a:p>
        </p:txBody>
      </p:sp>
    </p:spTree>
    <p:extLst>
      <p:ext uri="{BB962C8B-B14F-4D97-AF65-F5344CB8AC3E}">
        <p14:creationId xmlns:p14="http://schemas.microsoft.com/office/powerpoint/2010/main" val="256732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s</a:t>
            </a:r>
            <a:r>
              <a:rPr lang="en-US" altLang="en-US" baseline="-25000" dirty="0" err="1"/>
              <a:t>TO</a:t>
            </a:r>
            <a:r>
              <a:rPr lang="en-US" altLang="en-US" baseline="-25000" dirty="0"/>
              <a:t> = take-off length</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15</a:t>
            </a:fld>
            <a:endParaRPr lang="en-US"/>
          </a:p>
        </p:txBody>
      </p:sp>
    </p:spTree>
    <p:extLst>
      <p:ext uri="{BB962C8B-B14F-4D97-AF65-F5344CB8AC3E}">
        <p14:creationId xmlns:p14="http://schemas.microsoft.com/office/powerpoint/2010/main" val="1084602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a:t>
            </a:fld>
            <a:endParaRPr lang="en-US"/>
          </a:p>
        </p:txBody>
      </p:sp>
    </p:spTree>
    <p:extLst>
      <p:ext uri="{BB962C8B-B14F-4D97-AF65-F5344CB8AC3E}">
        <p14:creationId xmlns:p14="http://schemas.microsoft.com/office/powerpoint/2010/main" val="225761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a:t>
            </a:fld>
            <a:endParaRPr lang="en-US"/>
          </a:p>
        </p:txBody>
      </p:sp>
    </p:spTree>
    <p:extLst>
      <p:ext uri="{BB962C8B-B14F-4D97-AF65-F5344CB8AC3E}">
        <p14:creationId xmlns:p14="http://schemas.microsoft.com/office/powerpoint/2010/main" val="354442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a:t>
            </a:fld>
            <a:endParaRPr lang="en-US"/>
          </a:p>
        </p:txBody>
      </p:sp>
    </p:spTree>
    <p:extLst>
      <p:ext uri="{BB962C8B-B14F-4D97-AF65-F5344CB8AC3E}">
        <p14:creationId xmlns:p14="http://schemas.microsoft.com/office/powerpoint/2010/main" val="135619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linear curve does not fit your data well. Use curve-fitting tools to your advantage!</a:t>
            </a:r>
          </a:p>
          <a:p>
            <a:r>
              <a:rPr lang="en-US" dirty="0"/>
              <a:t>Remember to </a:t>
            </a:r>
            <a:r>
              <a:rPr lang="en-US" b="1" dirty="0"/>
              <a:t>update the trend equations </a:t>
            </a:r>
            <a:r>
              <a:rPr lang="en-US" dirty="0"/>
              <a:t>as you add or change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19</a:t>
            </a:fld>
            <a:endParaRPr lang="en-US"/>
          </a:p>
        </p:txBody>
      </p:sp>
    </p:spTree>
    <p:extLst>
      <p:ext uri="{BB962C8B-B14F-4D97-AF65-F5344CB8AC3E}">
        <p14:creationId xmlns:p14="http://schemas.microsoft.com/office/powerpoint/2010/main" val="403612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a:t>
            </a:fld>
            <a:endParaRPr lang="en-US"/>
          </a:p>
        </p:txBody>
      </p:sp>
    </p:spTree>
    <p:extLst>
      <p:ext uri="{BB962C8B-B14F-4D97-AF65-F5344CB8AC3E}">
        <p14:creationId xmlns:p14="http://schemas.microsoft.com/office/powerpoint/2010/main" val="37010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a:t>
            </a:fld>
            <a:endParaRPr lang="en-US"/>
          </a:p>
        </p:txBody>
      </p:sp>
    </p:spTree>
    <p:extLst>
      <p:ext uri="{BB962C8B-B14F-4D97-AF65-F5344CB8AC3E}">
        <p14:creationId xmlns:p14="http://schemas.microsoft.com/office/powerpoint/2010/main" val="353114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a:t>
            </a:fld>
            <a:endParaRPr lang="en-US"/>
          </a:p>
        </p:txBody>
      </p:sp>
    </p:spTree>
    <p:extLst>
      <p:ext uri="{BB962C8B-B14F-4D97-AF65-F5344CB8AC3E}">
        <p14:creationId xmlns:p14="http://schemas.microsoft.com/office/powerpoint/2010/main" val="144251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a:t>
            </a:fld>
            <a:endParaRPr lang="en-US"/>
          </a:p>
        </p:txBody>
      </p:sp>
    </p:spTree>
    <p:extLst>
      <p:ext uri="{BB962C8B-B14F-4D97-AF65-F5344CB8AC3E}">
        <p14:creationId xmlns:p14="http://schemas.microsoft.com/office/powerpoint/2010/main" val="609499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23</a:t>
            </a:fld>
            <a:endParaRPr lang="en-US"/>
          </a:p>
        </p:txBody>
      </p:sp>
    </p:spTree>
    <p:extLst>
      <p:ext uri="{BB962C8B-B14F-4D97-AF65-F5344CB8AC3E}">
        <p14:creationId xmlns:p14="http://schemas.microsoft.com/office/powerpoint/2010/main" val="2731225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24</a:t>
            </a:fld>
            <a:endParaRPr lang="en-US"/>
          </a:p>
        </p:txBody>
      </p:sp>
    </p:spTree>
    <p:extLst>
      <p:ext uri="{BB962C8B-B14F-4D97-AF65-F5344CB8AC3E}">
        <p14:creationId xmlns:p14="http://schemas.microsoft.com/office/powerpoint/2010/main" val="330495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25</a:t>
            </a:fld>
            <a:endParaRPr lang="en-US"/>
          </a:p>
        </p:txBody>
      </p:sp>
    </p:spTree>
    <p:extLst>
      <p:ext uri="{BB962C8B-B14F-4D97-AF65-F5344CB8AC3E}">
        <p14:creationId xmlns:p14="http://schemas.microsoft.com/office/powerpoint/2010/main" val="2609266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26</a:t>
            </a:fld>
            <a:endParaRPr lang="en-US"/>
          </a:p>
        </p:txBody>
      </p:sp>
    </p:spTree>
    <p:extLst>
      <p:ext uri="{BB962C8B-B14F-4D97-AF65-F5344CB8AC3E}">
        <p14:creationId xmlns:p14="http://schemas.microsoft.com/office/powerpoint/2010/main" val="3719391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27</a:t>
            </a:fld>
            <a:endParaRPr lang="en-US"/>
          </a:p>
        </p:txBody>
      </p:sp>
    </p:spTree>
    <p:extLst>
      <p:ext uri="{BB962C8B-B14F-4D97-AF65-F5344CB8AC3E}">
        <p14:creationId xmlns:p14="http://schemas.microsoft.com/office/powerpoint/2010/main" val="375336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Take-off distance is can </a:t>
            </a:r>
            <a:r>
              <a:rPr lang="en-US" b="1" dirty="0"/>
              <a:t>clearly be correlated </a:t>
            </a:r>
            <a:r>
              <a:rPr lang="en-US" dirty="0"/>
              <a:t>to the aircraft configuration (and therefore take-off may be statistically related to aircraft performance through the TOP)</a:t>
            </a:r>
          </a:p>
          <a:p>
            <a:r>
              <a:rPr lang="en-US" dirty="0"/>
              <a:t>The Landing distance is can </a:t>
            </a:r>
            <a:r>
              <a:rPr lang="en-US" b="1" dirty="0"/>
              <a:t>not directly be correlated</a:t>
            </a:r>
            <a:r>
              <a:rPr lang="en-US" dirty="0"/>
              <a:t> to the aircraft configuration (and therefore there are other factors at play: pilot skill, weather, …, so we may need to find a different way to estimate it, and a Landing Parameter is not appropriate)</a:t>
            </a:r>
          </a:p>
        </p:txBody>
      </p:sp>
      <p:sp>
        <p:nvSpPr>
          <p:cNvPr id="4" name="Slide Number Placeholder 3"/>
          <p:cNvSpPr>
            <a:spLocks noGrp="1"/>
          </p:cNvSpPr>
          <p:nvPr>
            <p:ph type="sldNum" sz="quarter" idx="5"/>
          </p:nvPr>
        </p:nvSpPr>
        <p:spPr/>
        <p:txBody>
          <a:bodyPr/>
          <a:lstStyle/>
          <a:p>
            <a:fld id="{FA5D96D7-8B87-418A-BE60-160BFF9CBD99}" type="slidenum">
              <a:rPr lang="en-US" smtClean="0"/>
              <a:t>28</a:t>
            </a:fld>
            <a:endParaRPr lang="en-US"/>
          </a:p>
        </p:txBody>
      </p:sp>
    </p:spTree>
    <p:extLst>
      <p:ext uri="{BB962C8B-B14F-4D97-AF65-F5344CB8AC3E}">
        <p14:creationId xmlns:p14="http://schemas.microsoft.com/office/powerpoint/2010/main" val="257222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29</a:t>
            </a:fld>
            <a:endParaRPr lang="en-US"/>
          </a:p>
        </p:txBody>
      </p:sp>
    </p:spTree>
    <p:extLst>
      <p:ext uri="{BB962C8B-B14F-4D97-AF65-F5344CB8AC3E}">
        <p14:creationId xmlns:p14="http://schemas.microsoft.com/office/powerpoint/2010/main" val="123064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3</a:t>
            </a:fld>
            <a:endParaRPr lang="en-US"/>
          </a:p>
        </p:txBody>
      </p:sp>
    </p:spTree>
    <p:extLst>
      <p:ext uri="{BB962C8B-B14F-4D97-AF65-F5344CB8AC3E}">
        <p14:creationId xmlns:p14="http://schemas.microsoft.com/office/powerpoint/2010/main" val="14544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30</a:t>
            </a:fld>
            <a:endParaRPr lang="en-US"/>
          </a:p>
        </p:txBody>
      </p:sp>
    </p:spTree>
    <p:extLst>
      <p:ext uri="{BB962C8B-B14F-4D97-AF65-F5344CB8AC3E}">
        <p14:creationId xmlns:p14="http://schemas.microsoft.com/office/powerpoint/2010/main" val="248613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31</a:t>
            </a:fld>
            <a:endParaRPr lang="en-US"/>
          </a:p>
        </p:txBody>
      </p:sp>
    </p:spTree>
    <p:extLst>
      <p:ext uri="{BB962C8B-B14F-4D97-AF65-F5344CB8AC3E}">
        <p14:creationId xmlns:p14="http://schemas.microsoft.com/office/powerpoint/2010/main" val="173440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32</a:t>
            </a:fld>
            <a:endParaRPr lang="en-US"/>
          </a:p>
        </p:txBody>
      </p:sp>
    </p:spTree>
    <p:extLst>
      <p:ext uri="{BB962C8B-B14F-4D97-AF65-F5344CB8AC3E}">
        <p14:creationId xmlns:p14="http://schemas.microsoft.com/office/powerpoint/2010/main" val="258802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33</a:t>
            </a:fld>
            <a:endParaRPr lang="en-US"/>
          </a:p>
        </p:txBody>
      </p:sp>
    </p:spTree>
    <p:extLst>
      <p:ext uri="{BB962C8B-B14F-4D97-AF65-F5344CB8AC3E}">
        <p14:creationId xmlns:p14="http://schemas.microsoft.com/office/powerpoint/2010/main" val="817574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altLang="en-US" dirty="0"/>
              <a:t>You can compare this value with other aircraft and with the airworthiness requirements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34</a:t>
            </a:fld>
            <a:endParaRPr lang="en-US"/>
          </a:p>
        </p:txBody>
      </p:sp>
    </p:spTree>
    <p:extLst>
      <p:ext uri="{BB962C8B-B14F-4D97-AF65-F5344CB8AC3E}">
        <p14:creationId xmlns:p14="http://schemas.microsoft.com/office/powerpoint/2010/main" val="1668382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35</a:t>
            </a:fld>
            <a:endParaRPr lang="en-US"/>
          </a:p>
        </p:txBody>
      </p:sp>
    </p:spTree>
    <p:extLst>
      <p:ext uri="{BB962C8B-B14F-4D97-AF65-F5344CB8AC3E}">
        <p14:creationId xmlns:p14="http://schemas.microsoft.com/office/powerpoint/2010/main" val="1949787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36</a:t>
            </a:fld>
            <a:endParaRPr lang="en-US"/>
          </a:p>
        </p:txBody>
      </p:sp>
    </p:spTree>
    <p:extLst>
      <p:ext uri="{BB962C8B-B14F-4D97-AF65-F5344CB8AC3E}">
        <p14:creationId xmlns:p14="http://schemas.microsoft.com/office/powerpoint/2010/main" val="414826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37</a:t>
            </a:fld>
            <a:endParaRPr lang="en-US"/>
          </a:p>
        </p:txBody>
      </p:sp>
    </p:spTree>
    <p:extLst>
      <p:ext uri="{BB962C8B-B14F-4D97-AF65-F5344CB8AC3E}">
        <p14:creationId xmlns:p14="http://schemas.microsoft.com/office/powerpoint/2010/main" val="274327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*Or an average of multiple reference aircraft. </a:t>
            </a:r>
          </a:p>
          <a:p>
            <a:pPr marL="0" indent="0">
              <a:buFont typeface="Arial" panose="020B0604020202020204" pitchFamily="34" charset="0"/>
              <a:buNone/>
            </a:pPr>
            <a:r>
              <a:rPr lang="en-US" dirty="0"/>
              <a:t>It’s ok to “cherry-pick” data at this point (though always do this conscientiously), as this may help “steer” the design towards feasible solutions. Note that the final design will be influenced by many variables based on external references (at first) and (later-on) internal design iterations. Be careful referencing “concepts” rather than physical aircraft, as reference concepts may not actually be feasible!</a:t>
            </a:r>
          </a:p>
        </p:txBody>
      </p:sp>
      <p:sp>
        <p:nvSpPr>
          <p:cNvPr id="4" name="Slide Number Placeholder 3"/>
          <p:cNvSpPr>
            <a:spLocks noGrp="1"/>
          </p:cNvSpPr>
          <p:nvPr>
            <p:ph type="sldNum" sz="quarter" idx="5"/>
          </p:nvPr>
        </p:nvSpPr>
        <p:spPr/>
        <p:txBody>
          <a:bodyPr/>
          <a:lstStyle/>
          <a:p>
            <a:fld id="{FA5D96D7-8B87-418A-BE60-160BFF9CBD99}" type="slidenum">
              <a:rPr lang="en-US" smtClean="0"/>
              <a:t>41</a:t>
            </a:fld>
            <a:endParaRPr lang="en-US"/>
          </a:p>
        </p:txBody>
      </p:sp>
    </p:spTree>
    <p:extLst>
      <p:ext uri="{BB962C8B-B14F-4D97-AF65-F5344CB8AC3E}">
        <p14:creationId xmlns:p14="http://schemas.microsoft.com/office/powerpoint/2010/main" val="309102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42</a:t>
            </a:fld>
            <a:endParaRPr lang="en-US"/>
          </a:p>
        </p:txBody>
      </p:sp>
    </p:spTree>
    <p:extLst>
      <p:ext uri="{BB962C8B-B14F-4D97-AF65-F5344CB8AC3E}">
        <p14:creationId xmlns:p14="http://schemas.microsoft.com/office/powerpoint/2010/main" val="7245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a:t>
            </a:fld>
            <a:endParaRPr lang="en-US"/>
          </a:p>
        </p:txBody>
      </p:sp>
    </p:spTree>
    <p:extLst>
      <p:ext uri="{BB962C8B-B14F-4D97-AF65-F5344CB8AC3E}">
        <p14:creationId xmlns:p14="http://schemas.microsoft.com/office/powerpoint/2010/main" val="2704982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43</a:t>
            </a:fld>
            <a:endParaRPr lang="en-US"/>
          </a:p>
        </p:txBody>
      </p:sp>
    </p:spTree>
    <p:extLst>
      <p:ext uri="{BB962C8B-B14F-4D97-AF65-F5344CB8AC3E}">
        <p14:creationId xmlns:p14="http://schemas.microsoft.com/office/powerpoint/2010/main" val="2952228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sz="1200" dirty="0"/>
          </a:p>
          <a:p>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44</a:t>
            </a:fld>
            <a:endParaRPr lang="en-US"/>
          </a:p>
        </p:txBody>
      </p:sp>
    </p:spTree>
    <p:extLst>
      <p:ext uri="{BB962C8B-B14F-4D97-AF65-F5344CB8AC3E}">
        <p14:creationId xmlns:p14="http://schemas.microsoft.com/office/powerpoint/2010/main" val="25873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45</a:t>
            </a:fld>
            <a:endParaRPr lang="en-US"/>
          </a:p>
        </p:txBody>
      </p:sp>
    </p:spTree>
    <p:extLst>
      <p:ext uri="{BB962C8B-B14F-4D97-AF65-F5344CB8AC3E}">
        <p14:creationId xmlns:p14="http://schemas.microsoft.com/office/powerpoint/2010/main" val="2283881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46</a:t>
            </a:fld>
            <a:endParaRPr lang="en-US"/>
          </a:p>
        </p:txBody>
      </p:sp>
    </p:spTree>
    <p:extLst>
      <p:ext uri="{BB962C8B-B14F-4D97-AF65-F5344CB8AC3E}">
        <p14:creationId xmlns:p14="http://schemas.microsoft.com/office/powerpoint/2010/main" val="369186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47</a:t>
            </a:fld>
            <a:endParaRPr lang="en-US"/>
          </a:p>
        </p:txBody>
      </p:sp>
    </p:spTree>
    <p:extLst>
      <p:ext uri="{BB962C8B-B14F-4D97-AF65-F5344CB8AC3E}">
        <p14:creationId xmlns:p14="http://schemas.microsoft.com/office/powerpoint/2010/main" val="3747116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48</a:t>
            </a:fld>
            <a:endParaRPr lang="en-US"/>
          </a:p>
        </p:txBody>
      </p:sp>
    </p:spTree>
    <p:extLst>
      <p:ext uri="{BB962C8B-B14F-4D97-AF65-F5344CB8AC3E}">
        <p14:creationId xmlns:p14="http://schemas.microsoft.com/office/powerpoint/2010/main" val="2122291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49</a:t>
            </a:fld>
            <a:endParaRPr lang="en-US"/>
          </a:p>
        </p:txBody>
      </p:sp>
    </p:spTree>
    <p:extLst>
      <p:ext uri="{BB962C8B-B14F-4D97-AF65-F5344CB8AC3E}">
        <p14:creationId xmlns:p14="http://schemas.microsoft.com/office/powerpoint/2010/main" val="417047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aircraft type isn’t listed, use the data in the table to estimate a value for e</a:t>
            </a:r>
          </a:p>
          <a:p>
            <a:r>
              <a:rPr lang="en-US" dirty="0"/>
              <a:t>For the assignments, you can also use this table for other aircraft types</a:t>
            </a:r>
          </a:p>
        </p:txBody>
      </p:sp>
      <p:sp>
        <p:nvSpPr>
          <p:cNvPr id="4" name="Slide Number Placeholder 3"/>
          <p:cNvSpPr>
            <a:spLocks noGrp="1"/>
          </p:cNvSpPr>
          <p:nvPr>
            <p:ph type="sldNum" sz="quarter" idx="5"/>
          </p:nvPr>
        </p:nvSpPr>
        <p:spPr/>
        <p:txBody>
          <a:bodyPr/>
          <a:lstStyle/>
          <a:p>
            <a:fld id="{FA5D96D7-8B87-418A-BE60-160BFF9CBD99}" type="slidenum">
              <a:rPr lang="en-US" smtClean="0"/>
              <a:t>50</a:t>
            </a:fld>
            <a:endParaRPr lang="en-US"/>
          </a:p>
        </p:txBody>
      </p:sp>
    </p:spTree>
    <p:extLst>
      <p:ext uri="{BB962C8B-B14F-4D97-AF65-F5344CB8AC3E}">
        <p14:creationId xmlns:p14="http://schemas.microsoft.com/office/powerpoint/2010/main" val="2950774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52</a:t>
            </a:fld>
            <a:endParaRPr lang="en-US"/>
          </a:p>
        </p:txBody>
      </p:sp>
    </p:spTree>
    <p:extLst>
      <p:ext uri="{BB962C8B-B14F-4D97-AF65-F5344CB8AC3E}">
        <p14:creationId xmlns:p14="http://schemas.microsoft.com/office/powerpoint/2010/main" val="277054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Climb rate is not climb gradient. Climb gradient is a speed / a speed and thus unitless.</a:t>
            </a:r>
          </a:p>
        </p:txBody>
      </p:sp>
      <p:sp>
        <p:nvSpPr>
          <p:cNvPr id="4" name="Slide Number Placeholder 3"/>
          <p:cNvSpPr>
            <a:spLocks noGrp="1"/>
          </p:cNvSpPr>
          <p:nvPr>
            <p:ph type="sldNum" sz="quarter" idx="5"/>
          </p:nvPr>
        </p:nvSpPr>
        <p:spPr/>
        <p:txBody>
          <a:bodyPr/>
          <a:lstStyle/>
          <a:p>
            <a:fld id="{FA5D96D7-8B87-418A-BE60-160BFF9CBD99}" type="slidenum">
              <a:rPr lang="en-US" smtClean="0"/>
              <a:t>54</a:t>
            </a:fld>
            <a:endParaRPr lang="en-US"/>
          </a:p>
        </p:txBody>
      </p:sp>
    </p:spTree>
    <p:extLst>
      <p:ext uri="{BB962C8B-B14F-4D97-AF65-F5344CB8AC3E}">
        <p14:creationId xmlns:p14="http://schemas.microsoft.com/office/powerpoint/2010/main" val="375348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a:t>
            </a:fld>
            <a:endParaRPr lang="en-US"/>
          </a:p>
        </p:txBody>
      </p:sp>
    </p:spTree>
    <p:extLst>
      <p:ext uri="{BB962C8B-B14F-4D97-AF65-F5344CB8AC3E}">
        <p14:creationId xmlns:p14="http://schemas.microsoft.com/office/powerpoint/2010/main" val="4148034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clear an x meter obstacle on take off after x meters</a:t>
            </a:r>
          </a:p>
          <a:p>
            <a:r>
              <a:rPr lang="en-US" dirty="0"/>
              <a:t>One engine climb rate.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55</a:t>
            </a:fld>
            <a:endParaRPr lang="en-US"/>
          </a:p>
        </p:txBody>
      </p:sp>
    </p:spTree>
    <p:extLst>
      <p:ext uri="{BB962C8B-B14F-4D97-AF65-F5344CB8AC3E}">
        <p14:creationId xmlns:p14="http://schemas.microsoft.com/office/powerpoint/2010/main" val="68342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CS/JAR/FAR regulations were recently updated (around the 2016 timeframe), and these numbers may be deprecated. These regulations still exist, but may no longer have this numbering.</a:t>
            </a:r>
          </a:p>
          <a:p>
            <a:endParaRPr lang="en-US" dirty="0"/>
          </a:p>
          <a:p>
            <a:r>
              <a:rPr lang="en-US" dirty="0"/>
              <a:t>We don’t know engines yet, so we leave that for now.</a:t>
            </a:r>
          </a:p>
          <a:p>
            <a:r>
              <a:rPr lang="en-US" dirty="0" err="1"/>
              <a:t>Vmc</a:t>
            </a:r>
            <a:r>
              <a:rPr lang="en-US" dirty="0"/>
              <a:t> = Minimum control speed</a:t>
            </a:r>
          </a:p>
          <a:p>
            <a:r>
              <a:rPr lang="en-US" dirty="0"/>
              <a:t>Vs1 = stall speed</a:t>
            </a:r>
          </a:p>
          <a:p>
            <a:endParaRPr lang="en-US" dirty="0"/>
          </a:p>
          <a:p>
            <a:r>
              <a:rPr lang="en-US" dirty="0"/>
              <a:t>Check which are critical and assure you can meet the requirement in the conditions</a:t>
            </a:r>
          </a:p>
          <a:p>
            <a:endParaRPr lang="en-US" dirty="0"/>
          </a:p>
          <a:p>
            <a:r>
              <a:rPr lang="en-US" dirty="0"/>
              <a:t>How do we do that?</a:t>
            </a:r>
          </a:p>
        </p:txBody>
      </p:sp>
      <p:sp>
        <p:nvSpPr>
          <p:cNvPr id="4" name="Slide Number Placeholder 3"/>
          <p:cNvSpPr>
            <a:spLocks noGrp="1"/>
          </p:cNvSpPr>
          <p:nvPr>
            <p:ph type="sldNum" sz="quarter" idx="5"/>
          </p:nvPr>
        </p:nvSpPr>
        <p:spPr/>
        <p:txBody>
          <a:bodyPr/>
          <a:lstStyle/>
          <a:p>
            <a:fld id="{FA5D96D7-8B87-418A-BE60-160BFF9CBD99}" type="slidenum">
              <a:rPr lang="en-US" smtClean="0"/>
              <a:t>56</a:t>
            </a:fld>
            <a:endParaRPr lang="en-US"/>
          </a:p>
        </p:txBody>
      </p:sp>
    </p:spTree>
    <p:extLst>
      <p:ext uri="{BB962C8B-B14F-4D97-AF65-F5344CB8AC3E}">
        <p14:creationId xmlns:p14="http://schemas.microsoft.com/office/powerpoint/2010/main" val="1746178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don’t have a velocity, or a Cd but we know our S and rho</a:t>
            </a:r>
          </a:p>
        </p:txBody>
      </p:sp>
      <p:sp>
        <p:nvSpPr>
          <p:cNvPr id="4" name="Slide Number Placeholder 3"/>
          <p:cNvSpPr>
            <a:spLocks noGrp="1"/>
          </p:cNvSpPr>
          <p:nvPr>
            <p:ph type="sldNum" sz="quarter" idx="5"/>
          </p:nvPr>
        </p:nvSpPr>
        <p:spPr/>
        <p:txBody>
          <a:bodyPr/>
          <a:lstStyle/>
          <a:p>
            <a:fld id="{FA5D96D7-8B87-418A-BE60-160BFF9CBD99}" type="slidenum">
              <a:rPr lang="en-US" smtClean="0"/>
              <a:t>58</a:t>
            </a:fld>
            <a:endParaRPr lang="en-US"/>
          </a:p>
        </p:txBody>
      </p:sp>
    </p:spTree>
    <p:extLst>
      <p:ext uri="{BB962C8B-B14F-4D97-AF65-F5344CB8AC3E}">
        <p14:creationId xmlns:p14="http://schemas.microsoft.com/office/powerpoint/2010/main" val="532741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 eff doesn’t change. Etc. etc.</a:t>
            </a:r>
          </a:p>
          <a:p>
            <a:r>
              <a:rPr lang="en-US" dirty="0"/>
              <a:t>We can only change Cl and Cd</a:t>
            </a:r>
          </a:p>
          <a:p>
            <a:r>
              <a:rPr lang="en-US" dirty="0"/>
              <a:t>Using the relation that relates the drag coefficient to the Cd0 and the CL. We can find CL in terms of knowns.</a:t>
            </a:r>
          </a:p>
        </p:txBody>
      </p:sp>
      <p:sp>
        <p:nvSpPr>
          <p:cNvPr id="4" name="Slide Number Placeholder 3"/>
          <p:cNvSpPr>
            <a:spLocks noGrp="1"/>
          </p:cNvSpPr>
          <p:nvPr>
            <p:ph type="sldNum" sz="quarter" idx="5"/>
          </p:nvPr>
        </p:nvSpPr>
        <p:spPr/>
        <p:txBody>
          <a:bodyPr/>
          <a:lstStyle/>
          <a:p>
            <a:fld id="{FA5D96D7-8B87-418A-BE60-160BFF9CBD99}" type="slidenum">
              <a:rPr lang="en-US" smtClean="0"/>
              <a:t>59</a:t>
            </a:fld>
            <a:endParaRPr lang="en-US"/>
          </a:p>
        </p:txBody>
      </p:sp>
    </p:spTree>
    <p:extLst>
      <p:ext uri="{BB962C8B-B14F-4D97-AF65-F5344CB8AC3E}">
        <p14:creationId xmlns:p14="http://schemas.microsoft.com/office/powerpoint/2010/main" val="2533761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we’re working towards W/P as a function of W/S</a:t>
            </a:r>
          </a:p>
        </p:txBody>
      </p:sp>
      <p:sp>
        <p:nvSpPr>
          <p:cNvPr id="4" name="Slide Number Placeholder 3"/>
          <p:cNvSpPr>
            <a:spLocks noGrp="1"/>
          </p:cNvSpPr>
          <p:nvPr>
            <p:ph type="sldNum" sz="quarter" idx="5"/>
          </p:nvPr>
        </p:nvSpPr>
        <p:spPr/>
        <p:txBody>
          <a:bodyPr/>
          <a:lstStyle/>
          <a:p>
            <a:fld id="{FA5D96D7-8B87-418A-BE60-160BFF9CBD99}" type="slidenum">
              <a:rPr lang="en-US" smtClean="0"/>
              <a:t>60</a:t>
            </a:fld>
            <a:endParaRPr lang="en-US"/>
          </a:p>
        </p:txBody>
      </p:sp>
    </p:spTree>
    <p:extLst>
      <p:ext uri="{BB962C8B-B14F-4D97-AF65-F5344CB8AC3E}">
        <p14:creationId xmlns:p14="http://schemas.microsoft.com/office/powerpoint/2010/main" val="3856079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aspect ratio, use a range. (based off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61</a:t>
            </a:fld>
            <a:endParaRPr lang="en-US"/>
          </a:p>
        </p:txBody>
      </p:sp>
    </p:spTree>
    <p:extLst>
      <p:ext uri="{BB962C8B-B14F-4D97-AF65-F5344CB8AC3E}">
        <p14:creationId xmlns:p14="http://schemas.microsoft.com/office/powerpoint/2010/main" val="252710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be below or above this line?</a:t>
            </a:r>
          </a:p>
          <a:p>
            <a:r>
              <a:rPr lang="en-US" dirty="0"/>
              <a:t>Condition and variables at sea level takeoff</a:t>
            </a:r>
          </a:p>
        </p:txBody>
      </p:sp>
      <p:sp>
        <p:nvSpPr>
          <p:cNvPr id="4" name="Slide Number Placeholder 3"/>
          <p:cNvSpPr>
            <a:spLocks noGrp="1"/>
          </p:cNvSpPr>
          <p:nvPr>
            <p:ph type="sldNum" sz="quarter" idx="5"/>
          </p:nvPr>
        </p:nvSpPr>
        <p:spPr/>
        <p:txBody>
          <a:bodyPr/>
          <a:lstStyle/>
          <a:p>
            <a:fld id="{FA5D96D7-8B87-418A-BE60-160BFF9CBD99}" type="slidenum">
              <a:rPr lang="en-US" smtClean="0"/>
              <a:t>62</a:t>
            </a:fld>
            <a:endParaRPr lang="en-US"/>
          </a:p>
        </p:txBody>
      </p:sp>
    </p:spTree>
    <p:extLst>
      <p:ext uri="{BB962C8B-B14F-4D97-AF65-F5344CB8AC3E}">
        <p14:creationId xmlns:p14="http://schemas.microsoft.com/office/powerpoint/2010/main" val="144171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63</a:t>
            </a:fld>
            <a:endParaRPr lang="en-US"/>
          </a:p>
        </p:txBody>
      </p:sp>
    </p:spTree>
    <p:extLst>
      <p:ext uri="{BB962C8B-B14F-4D97-AF65-F5344CB8AC3E}">
        <p14:creationId xmlns:p14="http://schemas.microsoft.com/office/powerpoint/2010/main" val="848420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64</a:t>
            </a:fld>
            <a:endParaRPr lang="en-US"/>
          </a:p>
        </p:txBody>
      </p:sp>
    </p:spTree>
    <p:extLst>
      <p:ext uri="{BB962C8B-B14F-4D97-AF65-F5344CB8AC3E}">
        <p14:creationId xmlns:p14="http://schemas.microsoft.com/office/powerpoint/2010/main" val="3887771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66</a:t>
            </a:fld>
            <a:endParaRPr lang="en-US"/>
          </a:p>
        </p:txBody>
      </p:sp>
    </p:spTree>
    <p:extLst>
      <p:ext uri="{BB962C8B-B14F-4D97-AF65-F5344CB8AC3E}">
        <p14:creationId xmlns:p14="http://schemas.microsoft.com/office/powerpoint/2010/main" val="285825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a:t>
            </a:fld>
            <a:endParaRPr lang="en-US"/>
          </a:p>
        </p:txBody>
      </p:sp>
    </p:spTree>
    <p:extLst>
      <p:ext uri="{BB962C8B-B14F-4D97-AF65-F5344CB8AC3E}">
        <p14:creationId xmlns:p14="http://schemas.microsoft.com/office/powerpoint/2010/main" val="2111786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68</a:t>
            </a:fld>
            <a:endParaRPr lang="en-US"/>
          </a:p>
        </p:txBody>
      </p:sp>
    </p:spTree>
    <p:extLst>
      <p:ext uri="{BB962C8B-B14F-4D97-AF65-F5344CB8AC3E}">
        <p14:creationId xmlns:p14="http://schemas.microsoft.com/office/powerpoint/2010/main" val="1142383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71</a:t>
            </a:fld>
            <a:endParaRPr lang="en-US"/>
          </a:p>
        </p:txBody>
      </p:sp>
    </p:spTree>
    <p:extLst>
      <p:ext uri="{BB962C8B-B14F-4D97-AF65-F5344CB8AC3E}">
        <p14:creationId xmlns:p14="http://schemas.microsoft.com/office/powerpoint/2010/main" val="17063051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 / CD</a:t>
            </a:r>
          </a:p>
        </p:txBody>
      </p:sp>
      <p:sp>
        <p:nvSpPr>
          <p:cNvPr id="4" name="Slide Number Placeholder 3"/>
          <p:cNvSpPr>
            <a:spLocks noGrp="1"/>
          </p:cNvSpPr>
          <p:nvPr>
            <p:ph type="sldNum" sz="quarter" idx="5"/>
          </p:nvPr>
        </p:nvSpPr>
        <p:spPr/>
        <p:txBody>
          <a:bodyPr/>
          <a:lstStyle/>
          <a:p>
            <a:fld id="{FA5D96D7-8B87-418A-BE60-160BFF9CBD99}" type="slidenum">
              <a:rPr lang="en-US" smtClean="0"/>
              <a:t>72</a:t>
            </a:fld>
            <a:endParaRPr lang="en-US"/>
          </a:p>
        </p:txBody>
      </p:sp>
    </p:spTree>
    <p:extLst>
      <p:ext uri="{BB962C8B-B14F-4D97-AF65-F5344CB8AC3E}">
        <p14:creationId xmlns:p14="http://schemas.microsoft.com/office/powerpoint/2010/main" val="144374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75</a:t>
            </a:fld>
            <a:endParaRPr lang="en-US"/>
          </a:p>
        </p:txBody>
      </p:sp>
    </p:spTree>
    <p:extLst>
      <p:ext uri="{BB962C8B-B14F-4D97-AF65-F5344CB8AC3E}">
        <p14:creationId xmlns:p14="http://schemas.microsoft.com/office/powerpoint/2010/main" val="3846015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76</a:t>
            </a:fld>
            <a:endParaRPr lang="en-US"/>
          </a:p>
        </p:txBody>
      </p:sp>
    </p:spTree>
    <p:extLst>
      <p:ext uri="{BB962C8B-B14F-4D97-AF65-F5344CB8AC3E}">
        <p14:creationId xmlns:p14="http://schemas.microsoft.com/office/powerpoint/2010/main" val="11254462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77</a:t>
            </a:fld>
            <a:endParaRPr lang="en-US"/>
          </a:p>
        </p:txBody>
      </p:sp>
    </p:spTree>
    <p:extLst>
      <p:ext uri="{BB962C8B-B14F-4D97-AF65-F5344CB8AC3E}">
        <p14:creationId xmlns:p14="http://schemas.microsoft.com/office/powerpoint/2010/main" val="6348629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require a minimum T/W to achieve the climb gradient</a:t>
            </a:r>
          </a:p>
        </p:txBody>
      </p:sp>
      <p:sp>
        <p:nvSpPr>
          <p:cNvPr id="4" name="Slide Number Placeholder 3"/>
          <p:cNvSpPr>
            <a:spLocks noGrp="1"/>
          </p:cNvSpPr>
          <p:nvPr>
            <p:ph type="sldNum" sz="quarter" idx="5"/>
          </p:nvPr>
        </p:nvSpPr>
        <p:spPr/>
        <p:txBody>
          <a:bodyPr/>
          <a:lstStyle/>
          <a:p>
            <a:fld id="{FA5D96D7-8B87-418A-BE60-160BFF9CBD99}" type="slidenum">
              <a:rPr lang="en-US" smtClean="0"/>
              <a:t>79</a:t>
            </a:fld>
            <a:endParaRPr lang="en-US"/>
          </a:p>
        </p:txBody>
      </p:sp>
    </p:spTree>
    <p:extLst>
      <p:ext uri="{BB962C8B-B14F-4D97-AF65-F5344CB8AC3E}">
        <p14:creationId xmlns:p14="http://schemas.microsoft.com/office/powerpoint/2010/main" val="784191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 of climb gradient requirements did not change the overall design region!</a:t>
            </a:r>
          </a:p>
        </p:txBody>
      </p:sp>
      <p:sp>
        <p:nvSpPr>
          <p:cNvPr id="4" name="Slide Number Placeholder 3"/>
          <p:cNvSpPr>
            <a:spLocks noGrp="1"/>
          </p:cNvSpPr>
          <p:nvPr>
            <p:ph type="sldNum" sz="quarter" idx="5"/>
          </p:nvPr>
        </p:nvSpPr>
        <p:spPr/>
        <p:txBody>
          <a:bodyPr/>
          <a:lstStyle/>
          <a:p>
            <a:fld id="{FA5D96D7-8B87-418A-BE60-160BFF9CBD99}" type="slidenum">
              <a:rPr lang="en-US" smtClean="0"/>
              <a:t>80</a:t>
            </a:fld>
            <a:endParaRPr lang="en-US"/>
          </a:p>
        </p:txBody>
      </p:sp>
    </p:spTree>
    <p:extLst>
      <p:ext uri="{BB962C8B-B14F-4D97-AF65-F5344CB8AC3E}">
        <p14:creationId xmlns:p14="http://schemas.microsoft.com/office/powerpoint/2010/main" val="3698810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81</a:t>
            </a:fld>
            <a:endParaRPr lang="en-US"/>
          </a:p>
        </p:txBody>
      </p:sp>
    </p:spTree>
    <p:extLst>
      <p:ext uri="{BB962C8B-B14F-4D97-AF65-F5344CB8AC3E}">
        <p14:creationId xmlns:p14="http://schemas.microsoft.com/office/powerpoint/2010/main" val="4022243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Maneuvering important when high maneuvering requirements, what aircraft?</a:t>
            </a:r>
          </a:p>
          <a:p>
            <a:endParaRPr lang="en-US" dirty="0"/>
          </a:p>
          <a:p>
            <a:r>
              <a:rPr lang="en-US" dirty="0"/>
              <a:t>Fighter jets, bush planes, red bull racing, amateur planes.</a:t>
            </a:r>
          </a:p>
          <a:p>
            <a:endParaRPr lang="en-US" dirty="0"/>
          </a:p>
          <a:p>
            <a:r>
              <a:rPr lang="en-US" dirty="0"/>
              <a:t>4.4g means L = 4.4 * W, what’s the equation of lift anyone? Isolating </a:t>
            </a:r>
            <a:r>
              <a:rPr lang="en-US" dirty="0" err="1"/>
              <a:t>CLmax</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82</a:t>
            </a:fld>
            <a:endParaRPr lang="en-US"/>
          </a:p>
        </p:txBody>
      </p:sp>
    </p:spTree>
    <p:extLst>
      <p:ext uri="{BB962C8B-B14F-4D97-AF65-F5344CB8AC3E}">
        <p14:creationId xmlns:p14="http://schemas.microsoft.com/office/powerpoint/2010/main" val="3044736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a:t>
            </a:fld>
            <a:endParaRPr lang="en-US"/>
          </a:p>
        </p:txBody>
      </p:sp>
    </p:spTree>
    <p:extLst>
      <p:ext uri="{BB962C8B-B14F-4D97-AF65-F5344CB8AC3E}">
        <p14:creationId xmlns:p14="http://schemas.microsoft.com/office/powerpoint/2010/main" val="38557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no specific example is provided here for the T/W-P/W diagram, the procedure is similar as before. You will need to be below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83</a:t>
            </a:fld>
            <a:endParaRPr lang="en-US"/>
          </a:p>
        </p:txBody>
      </p:sp>
    </p:spTree>
    <p:extLst>
      <p:ext uri="{BB962C8B-B14F-4D97-AF65-F5344CB8AC3E}">
        <p14:creationId xmlns:p14="http://schemas.microsoft.com/office/powerpoint/2010/main" val="11413437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r>
              <a:rPr lang="en-US" dirty="0"/>
              <a:t>Although no specific example is provided here for the T/W-W/S diagram, the procedure is similar as before. You will need to be above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84</a:t>
            </a:fld>
            <a:endParaRPr lang="en-US"/>
          </a:p>
        </p:txBody>
      </p:sp>
    </p:spTree>
    <p:extLst>
      <p:ext uri="{BB962C8B-B14F-4D97-AF65-F5344CB8AC3E}">
        <p14:creationId xmlns:p14="http://schemas.microsoft.com/office/powerpoint/2010/main" val="2851130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85</a:t>
            </a:fld>
            <a:endParaRPr lang="en-US"/>
          </a:p>
        </p:txBody>
      </p:sp>
    </p:spTree>
    <p:extLst>
      <p:ext uri="{BB962C8B-B14F-4D97-AF65-F5344CB8AC3E}">
        <p14:creationId xmlns:p14="http://schemas.microsoft.com/office/powerpoint/2010/main" val="2362548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86</a:t>
            </a:fld>
            <a:endParaRPr lang="en-US"/>
          </a:p>
        </p:txBody>
      </p:sp>
    </p:spTree>
    <p:extLst>
      <p:ext uri="{BB962C8B-B14F-4D97-AF65-F5344CB8AC3E}">
        <p14:creationId xmlns:p14="http://schemas.microsoft.com/office/powerpoint/2010/main" val="37676951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is as much as getting to right answer as it is about understanding HOW you got to an answer.</a:t>
            </a:r>
          </a:p>
        </p:txBody>
      </p:sp>
      <p:sp>
        <p:nvSpPr>
          <p:cNvPr id="4" name="Slide Number Placeholder 3"/>
          <p:cNvSpPr>
            <a:spLocks noGrp="1"/>
          </p:cNvSpPr>
          <p:nvPr>
            <p:ph type="sldNum" sz="quarter" idx="5"/>
          </p:nvPr>
        </p:nvSpPr>
        <p:spPr/>
        <p:txBody>
          <a:bodyPr/>
          <a:lstStyle/>
          <a:p>
            <a:fld id="{FA5D96D7-8B87-418A-BE60-160BFF9CBD99}" type="slidenum">
              <a:rPr lang="en-US" smtClean="0"/>
              <a:t>87</a:t>
            </a:fld>
            <a:endParaRPr lang="en-US"/>
          </a:p>
        </p:txBody>
      </p:sp>
    </p:spTree>
    <p:extLst>
      <p:ext uri="{BB962C8B-B14F-4D97-AF65-F5344CB8AC3E}">
        <p14:creationId xmlns:p14="http://schemas.microsoft.com/office/powerpoint/2010/main" val="36201168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the top right option (propeller) </a:t>
            </a:r>
          </a:p>
          <a:p>
            <a:r>
              <a:rPr lang="en-US" dirty="0"/>
              <a:t>Adding the average aircraft</a:t>
            </a:r>
          </a:p>
          <a:p>
            <a:r>
              <a:rPr lang="en-US" dirty="0"/>
              <a:t>IMPORTANT NOTE: The L should be capitalized in CLMAX as this is for the whole aircraft, not the airfoil</a:t>
            </a:r>
          </a:p>
        </p:txBody>
      </p:sp>
      <p:sp>
        <p:nvSpPr>
          <p:cNvPr id="4" name="Slide Number Placeholder 3"/>
          <p:cNvSpPr>
            <a:spLocks noGrp="1"/>
          </p:cNvSpPr>
          <p:nvPr>
            <p:ph type="sldNum" sz="quarter" idx="5"/>
          </p:nvPr>
        </p:nvSpPr>
        <p:spPr/>
        <p:txBody>
          <a:bodyPr/>
          <a:lstStyle/>
          <a:p>
            <a:fld id="{FA5D96D7-8B87-418A-BE60-160BFF9CBD99}" type="slidenum">
              <a:rPr lang="en-US" smtClean="0"/>
              <a:t>88</a:t>
            </a:fld>
            <a:endParaRPr lang="en-US"/>
          </a:p>
        </p:txBody>
      </p:sp>
    </p:spTree>
    <p:extLst>
      <p:ext uri="{BB962C8B-B14F-4D97-AF65-F5344CB8AC3E}">
        <p14:creationId xmlns:p14="http://schemas.microsoft.com/office/powerpoint/2010/main" val="5051011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the reference aircraft</a:t>
            </a:r>
          </a:p>
          <a:p>
            <a:endParaRPr lang="en-US"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89</a:t>
            </a:fld>
            <a:endParaRPr lang="en-US"/>
          </a:p>
        </p:txBody>
      </p:sp>
    </p:spTree>
    <p:extLst>
      <p:ext uri="{BB962C8B-B14F-4D97-AF65-F5344CB8AC3E}">
        <p14:creationId xmlns:p14="http://schemas.microsoft.com/office/powerpoint/2010/main" val="36150604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90</a:t>
            </a:fld>
            <a:endParaRPr lang="en-US"/>
          </a:p>
        </p:txBody>
      </p:sp>
    </p:spTree>
    <p:extLst>
      <p:ext uri="{BB962C8B-B14F-4D97-AF65-F5344CB8AC3E}">
        <p14:creationId xmlns:p14="http://schemas.microsoft.com/office/powerpoint/2010/main" val="17391725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91</a:t>
            </a:fld>
            <a:endParaRPr lang="en-US"/>
          </a:p>
        </p:txBody>
      </p:sp>
    </p:spTree>
    <p:extLst>
      <p:ext uri="{BB962C8B-B14F-4D97-AF65-F5344CB8AC3E}">
        <p14:creationId xmlns:p14="http://schemas.microsoft.com/office/powerpoint/2010/main" val="31246083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92</a:t>
            </a:fld>
            <a:endParaRPr lang="en-US"/>
          </a:p>
        </p:txBody>
      </p:sp>
    </p:spTree>
    <p:extLst>
      <p:ext uri="{BB962C8B-B14F-4D97-AF65-F5344CB8AC3E}">
        <p14:creationId xmlns:p14="http://schemas.microsoft.com/office/powerpoint/2010/main" val="131152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a:t>
            </a:fld>
            <a:endParaRPr lang="en-US"/>
          </a:p>
        </p:txBody>
      </p:sp>
    </p:spTree>
    <p:extLst>
      <p:ext uri="{BB962C8B-B14F-4D97-AF65-F5344CB8AC3E}">
        <p14:creationId xmlns:p14="http://schemas.microsoft.com/office/powerpoint/2010/main" val="2172517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IMPORTANT NOTE: The L should be capitalized in CLMAX as this is for the whole aircraft, not the airfoil</a:t>
            </a:r>
          </a:p>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94</a:t>
            </a:fld>
            <a:endParaRPr lang="en-US"/>
          </a:p>
        </p:txBody>
      </p:sp>
    </p:spTree>
    <p:extLst>
      <p:ext uri="{BB962C8B-B14F-4D97-AF65-F5344CB8AC3E}">
        <p14:creationId xmlns:p14="http://schemas.microsoft.com/office/powerpoint/2010/main" val="1342178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95</a:t>
            </a:fld>
            <a:endParaRPr lang="en-US"/>
          </a:p>
        </p:txBody>
      </p:sp>
    </p:spTree>
    <p:extLst>
      <p:ext uri="{BB962C8B-B14F-4D97-AF65-F5344CB8AC3E}">
        <p14:creationId xmlns:p14="http://schemas.microsoft.com/office/powerpoint/2010/main" val="15036742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96</a:t>
            </a:fld>
            <a:endParaRPr lang="en-US"/>
          </a:p>
        </p:txBody>
      </p:sp>
    </p:spTree>
    <p:extLst>
      <p:ext uri="{BB962C8B-B14F-4D97-AF65-F5344CB8AC3E}">
        <p14:creationId xmlns:p14="http://schemas.microsoft.com/office/powerpoint/2010/main" val="351577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97</a:t>
            </a:fld>
            <a:endParaRPr lang="en-US"/>
          </a:p>
        </p:txBody>
      </p:sp>
    </p:spTree>
    <p:extLst>
      <p:ext uri="{BB962C8B-B14F-4D97-AF65-F5344CB8AC3E}">
        <p14:creationId xmlns:p14="http://schemas.microsoft.com/office/powerpoint/2010/main" val="317989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a:t>
            </a:fld>
            <a:endParaRPr lang="en-US"/>
          </a:p>
        </p:txBody>
      </p:sp>
    </p:spTree>
    <p:extLst>
      <p:ext uri="{BB962C8B-B14F-4D97-AF65-F5344CB8AC3E}">
        <p14:creationId xmlns:p14="http://schemas.microsoft.com/office/powerpoint/2010/main" val="415315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2721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29" y="4441416"/>
            <a:ext cx="7315200" cy="566738"/>
          </a:xfrm>
          <a:prstGeom prst="rect">
            <a:avLst/>
          </a:prstGeom>
        </p:spPr>
        <p:txBody>
          <a:bodyPr anchor="b"/>
          <a:lstStyle>
            <a:lvl1pPr algn="l">
              <a:defRPr sz="1600" b="1">
                <a:solidFill>
                  <a:schemeClr val="accent2">
                    <a:lumMod val="75000"/>
                  </a:schemeClr>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441029" y="612788"/>
            <a:ext cx="7315200" cy="3671671"/>
          </a:xfrm>
          <a:prstGeom prst="rect">
            <a:avLst/>
          </a:prstGeo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441029" y="5008154"/>
            <a:ext cx="7315200" cy="804862"/>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299798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145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4425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F29C22-DAA5-40E5-9652-69E2EF57603E}"/>
              </a:ext>
            </a:extLst>
          </p:cNvPr>
          <p:cNvSpPr/>
          <p:nvPr userDrawn="1"/>
        </p:nvSpPr>
        <p:spPr>
          <a:xfrm>
            <a:off x="0" y="0"/>
            <a:ext cx="12192000" cy="5961529"/>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5F4152-6B85-4757-B724-7A1CF1111B91}"/>
              </a:ext>
            </a:extLst>
          </p:cNvPr>
          <p:cNvSpPr>
            <a:spLocks noGrp="1"/>
          </p:cNvSpPr>
          <p:nvPr>
            <p:ph type="ctrTitle" hasCustomPrompt="1"/>
          </p:nvPr>
        </p:nvSpPr>
        <p:spPr>
          <a:xfrm>
            <a:off x="995082" y="117861"/>
            <a:ext cx="10363200" cy="1470025"/>
          </a:xfrm>
          <a:prstGeom prst="rect">
            <a:avLst/>
          </a:prstGeom>
        </p:spPr>
        <p:txBody>
          <a:bodyPr/>
          <a:lstStyle>
            <a:lvl1pPr>
              <a:defRPr sz="5400">
                <a:solidFill>
                  <a:schemeClr val="bg1"/>
                </a:solidFill>
              </a:defRPr>
            </a:lvl1pPr>
          </a:lstStyle>
          <a:p>
            <a:r>
              <a:rPr lang="en-US" dirty="0"/>
              <a:t>[New Section/Sub-Section Topic]</a:t>
            </a:r>
          </a:p>
        </p:txBody>
      </p:sp>
      <p:sp>
        <p:nvSpPr>
          <p:cNvPr id="5" name="Subtitle 2">
            <a:extLst>
              <a:ext uri="{FF2B5EF4-FFF2-40B4-BE49-F238E27FC236}">
                <a16:creationId xmlns:a16="http://schemas.microsoft.com/office/drawing/2014/main" id="{AE0E08C0-7FB0-4AD9-AFE6-05A27DE00403}"/>
              </a:ext>
            </a:extLst>
          </p:cNvPr>
          <p:cNvSpPr>
            <a:spLocks noGrp="1"/>
          </p:cNvSpPr>
          <p:nvPr>
            <p:ph type="subTitle" idx="1" hasCustomPrompt="1"/>
          </p:nvPr>
        </p:nvSpPr>
        <p:spPr>
          <a:xfrm>
            <a:off x="354106" y="1783975"/>
            <a:ext cx="4876800" cy="4069977"/>
          </a:xfrm>
          <a:prstGeom prst="rect">
            <a:avLst/>
          </a:prstGeom>
        </p:spPr>
        <p:txBody>
          <a:bodyPr/>
          <a:lstStyle>
            <a:lvl1pPr marL="0" indent="0" algn="l">
              <a:buNone/>
              <a:defRPr sz="2000">
                <a:solidFill>
                  <a:schemeClr val="bg1"/>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dirty="0"/>
              <a:t>[List of New Section/Topic Sub-Sections/Topics]</a:t>
            </a:r>
          </a:p>
          <a:p>
            <a:r>
              <a:rPr lang="en-US" dirty="0"/>
              <a:t>#.1 Sub-Section/Topic 1</a:t>
            </a:r>
          </a:p>
          <a:p>
            <a:r>
              <a:rPr lang="en-US" dirty="0"/>
              <a:t>#.2 Sub-Section/Topic 2</a:t>
            </a:r>
          </a:p>
          <a:p>
            <a:r>
              <a:rPr lang="en-US" dirty="0"/>
              <a:t>.</a:t>
            </a:r>
          </a:p>
          <a:p>
            <a:r>
              <a:rPr lang="en-US" dirty="0"/>
              <a:t>.</a:t>
            </a:r>
          </a:p>
          <a:p>
            <a:r>
              <a:rPr lang="en-US" dirty="0"/>
              <a:t>.</a:t>
            </a:r>
          </a:p>
          <a:p>
            <a:r>
              <a:rPr lang="en-US" dirty="0"/>
              <a:t>#. # Sub-Section/Topic #</a:t>
            </a:r>
          </a:p>
        </p:txBody>
      </p:sp>
      <p:sp>
        <p:nvSpPr>
          <p:cNvPr id="6" name="Content Placeholder 2">
            <a:extLst>
              <a:ext uri="{FF2B5EF4-FFF2-40B4-BE49-F238E27FC236}">
                <a16:creationId xmlns:a16="http://schemas.microsoft.com/office/drawing/2014/main" id="{F2378B3B-B4E7-4E2B-878C-C03099A52A23}"/>
              </a:ext>
            </a:extLst>
          </p:cNvPr>
          <p:cNvSpPr>
            <a:spLocks noGrp="1"/>
          </p:cNvSpPr>
          <p:nvPr>
            <p:ph idx="10" hasCustomPrompt="1"/>
          </p:nvPr>
        </p:nvSpPr>
        <p:spPr>
          <a:xfrm>
            <a:off x="5490881" y="1783975"/>
            <a:ext cx="6485965" cy="4108119"/>
          </a:xfrm>
          <a:prstGeom prst="rect">
            <a:avLst/>
          </a:prstGeom>
        </p:spPr>
        <p:txBody>
          <a:bodyPr/>
          <a:lstStyle>
            <a:lvl1pPr marL="0" indent="0">
              <a:buNone/>
              <a:defRPr sz="2400">
                <a:solidFill>
                  <a:schemeClr val="bg1"/>
                </a:solidFill>
              </a:defRPr>
            </a:lvl1pPr>
            <a:lvl2pPr marL="192882" indent="0">
              <a:buNone/>
              <a:defRPr sz="2000"/>
            </a:lvl2pPr>
            <a:lvl3pPr marL="385763" indent="0">
              <a:buNone/>
              <a:defRPr sz="1600"/>
            </a:lvl3pPr>
            <a:lvl4pPr marL="578644" indent="0">
              <a:buNone/>
              <a:defRPr sz="1200"/>
            </a:lvl4pPr>
            <a:lvl5pPr marL="771525" indent="0">
              <a:buNone/>
              <a:defRPr sz="1200"/>
            </a:lvl5pPr>
          </a:lstStyle>
          <a:p>
            <a:pPr lvl="0"/>
            <a:r>
              <a:rPr lang="en-US" dirty="0"/>
              <a:t>[New Section/Topic Picture]</a:t>
            </a:r>
          </a:p>
        </p:txBody>
      </p:sp>
    </p:spTree>
    <p:extLst>
      <p:ext uri="{BB962C8B-B14F-4D97-AF65-F5344CB8AC3E}">
        <p14:creationId xmlns:p14="http://schemas.microsoft.com/office/powerpoint/2010/main" val="127897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1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324" y="4406913"/>
            <a:ext cx="10363200" cy="1362075"/>
          </a:xfrm>
          <a:prstGeom prst="rect">
            <a:avLst/>
          </a:prstGeom>
        </p:spPr>
        <p:txBody>
          <a:bodyPr anchor="t"/>
          <a:lstStyle>
            <a:lvl1pPr algn="l">
              <a:defRPr sz="28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920324" y="2906713"/>
            <a:ext cx="10363200" cy="1500187"/>
          </a:xfrm>
          <a:prstGeom prst="rect">
            <a:avLst/>
          </a:prstGeom>
        </p:spPr>
        <p:txBody>
          <a:bodyPr anchor="b"/>
          <a:lstStyle>
            <a:lvl1pPr marL="0" indent="0">
              <a:buNone/>
              <a:defRPr sz="1600">
                <a:solidFill>
                  <a:schemeClr val="tx1">
                    <a:tint val="7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376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0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80"/>
            <a:ext cx="5386917"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6" y="2174880"/>
            <a:ext cx="5389033"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5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366655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t"/>
          <a:lstStyle>
            <a:lvl1pPr algn="l">
              <a:defRPr sz="2400" b="1">
                <a:solidFill>
                  <a:schemeClr val="accent2">
                    <a:lumMod val="75000"/>
                  </a:schemeClr>
                </a:solidFill>
              </a:defRPr>
            </a:lvl1pPr>
          </a:lstStyle>
          <a:p>
            <a:r>
              <a:rPr lang="en-US"/>
              <a:t>Click to edit Master title style</a:t>
            </a:r>
          </a:p>
        </p:txBody>
      </p:sp>
      <p:sp>
        <p:nvSpPr>
          <p:cNvPr id="3" name="Content Placeholder 2"/>
          <p:cNvSpPr>
            <a:spLocks noGrp="1"/>
          </p:cNvSpPr>
          <p:nvPr>
            <p:ph idx="1"/>
          </p:nvPr>
        </p:nvSpPr>
        <p:spPr>
          <a:xfrm>
            <a:off x="4766733" y="273063"/>
            <a:ext cx="6815667" cy="5460925"/>
          </a:xfrm>
          <a:prstGeom prst="rect">
            <a:avLst/>
          </a:prstGeom>
        </p:spPr>
        <p:txBody>
          <a:bodyPr/>
          <a:lstStyle>
            <a:lvl1pPr>
              <a:defRPr sz="2400"/>
            </a:lvl1pPr>
            <a:lvl2pPr>
              <a:defRPr sz="2000"/>
            </a:lvl2pPr>
            <a:lvl3pPr>
              <a:defRPr sz="1600"/>
            </a:lvl3pPr>
            <a:lvl4pPr>
              <a:defRPr sz="1200"/>
            </a:lvl4pPr>
            <a:lvl5pPr>
              <a:defRPr sz="1200"/>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298874"/>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1310590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descr="Logo Up bar.png"/>
          <p:cNvPicPr>
            <a:picLocks noChangeAspect="1"/>
          </p:cNvPicPr>
          <p:nvPr/>
        </p:nvPicPr>
        <p:blipFill rotWithShape="1">
          <a:blip r:embed="rId3">
            <a:extLst>
              <a:ext uri="{28A0092B-C50C-407E-A947-70E740481C1C}">
                <a14:useLocalDpi xmlns:a14="http://schemas.microsoft.com/office/drawing/2010/main" val="0"/>
              </a:ext>
            </a:extLst>
          </a:blip>
          <a:srcRect t="84746"/>
          <a:stretch/>
        </p:blipFill>
        <p:spPr bwMode="auto">
          <a:xfrm>
            <a:off x="3" y="5811852"/>
            <a:ext cx="12189884" cy="1046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5EEAC6F5-8B02-4EF7-9115-DC05E622749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2200276" y="282402"/>
            <a:ext cx="7789341" cy="432994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txStyles>
    <p:titleStyle>
      <a:lvl1pPr algn="ctr" defTabSz="192881" rtl="0" eaLnBrk="1" fontAlgn="base" hangingPunct="1">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BE5CF-ABBB-410C-822C-4016CD410C6F}"/>
              </a:ext>
            </a:extLst>
          </p:cNvPr>
          <p:cNvSpPr/>
          <p:nvPr userDrawn="1"/>
        </p:nvSpPr>
        <p:spPr>
          <a:xfrm>
            <a:off x="2" y="5956928"/>
            <a:ext cx="12191999" cy="901072"/>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7" descr="bottom garnet bar.png">
            <a:extLst>
              <a:ext uri="{FF2B5EF4-FFF2-40B4-BE49-F238E27FC236}">
                <a16:creationId xmlns:a16="http://schemas.microsoft.com/office/drawing/2014/main" id="{116F2435-A4A8-49C8-B18E-2A548E2AFCE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0442"/>
          <a:stretch/>
        </p:blipFill>
        <p:spPr bwMode="auto">
          <a:xfrm>
            <a:off x="1" y="5969209"/>
            <a:ext cx="4531659"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EDF69E46-A192-4357-A367-99BF5352D745}"/>
              </a:ext>
            </a:extLst>
          </p:cNvPr>
          <p:cNvSpPr txBox="1"/>
          <p:nvPr userDrawn="1"/>
        </p:nvSpPr>
        <p:spPr>
          <a:xfrm>
            <a:off x="11545017" y="6482527"/>
            <a:ext cx="646981" cy="369332"/>
          </a:xfrm>
          <a:prstGeom prst="rect">
            <a:avLst/>
          </a:prstGeom>
          <a:noFill/>
        </p:spPr>
        <p:txBody>
          <a:bodyPr wrap="square" rtlCol="0">
            <a:spAutoFit/>
          </a:bodyPr>
          <a:lstStyle/>
          <a:p>
            <a:pPr algn="r"/>
            <a:fld id="{574A9693-E5FD-411F-A0B0-46A75F5C6BF1}" type="slidenum">
              <a:rPr lang="en-US" smtClean="0">
                <a:solidFill>
                  <a:schemeClr val="bg1"/>
                </a:solidFill>
              </a:rPr>
              <a:pPr algn="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702" r:id="rId2"/>
    <p:sldLayoutId id="2147483695" r:id="rId3"/>
    <p:sldLayoutId id="2147483696" r:id="rId4"/>
    <p:sldLayoutId id="2147483697" r:id="rId5"/>
    <p:sldLayoutId id="2147483698" r:id="rId6"/>
    <p:sldLayoutId id="2147483699" r:id="rId7"/>
    <p:sldLayoutId id="2147483700" r:id="rId8"/>
    <p:sldLayoutId id="2147483701" r:id="rId9"/>
    <p:sldLayoutId id="2147483703" r:id="rId10"/>
  </p:sldLayoutIdLst>
  <p:txStyles>
    <p:titleStyle>
      <a:lvl1pPr algn="ctr" defTabSz="192881" rtl="0" fontAlgn="base">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fontAlgn="base">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dbacker@cec.sc.edu"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1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oleObject" Target="../embeddings/oleObject14.bin"/><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image" Target="../media/image18.wmf"/><Relationship Id="rId4" Type="http://schemas.openxmlformats.org/officeDocument/2006/relationships/image" Target="../media/image20.wmf"/><Relationship Id="rId9"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4.wmf"/><Relationship Id="rId5" Type="http://schemas.openxmlformats.org/officeDocument/2006/relationships/oleObject" Target="../embeddings/oleObject20.bin"/><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3.wmf"/></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8.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7.bin"/><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8.bin"/><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4.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7.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8.wmf"/><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oleObject" Target="../embeddings/oleObject26.bin"/><Relationship Id="rId5" Type="http://schemas.openxmlformats.org/officeDocument/2006/relationships/image" Target="../media/image27.wmf"/><Relationship Id="rId4"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1.bin"/><Relationship Id="rId1" Type="http://schemas.openxmlformats.org/officeDocument/2006/relationships/slideLayout" Target="../slideLayouts/slideLayout4.xml"/><Relationship Id="rId6" Type="http://schemas.openxmlformats.org/officeDocument/2006/relationships/oleObject" Target="../embeddings/oleObject33.bin"/><Relationship Id="rId5" Type="http://schemas.openxmlformats.org/officeDocument/2006/relationships/image" Target="../media/image39.wmf"/><Relationship Id="rId4" Type="http://schemas.openxmlformats.org/officeDocument/2006/relationships/oleObject" Target="../embeddings/oleObject32.bin"/></Relationships>
</file>

<file path=ppt/slides/_rels/slide58.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5.w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42.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7.bin"/><Relationship Id="rId14" Type="http://schemas.openxmlformats.org/officeDocument/2006/relationships/image" Target="../media/image46.wmf"/></Relationships>
</file>

<file path=ppt/slides/_rels/slide5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0.wmf"/><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48.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49.wmf"/><Relationship Id="rId4" Type="http://schemas.openxmlformats.org/officeDocument/2006/relationships/image" Target="../media/image47.wmf"/><Relationship Id="rId9"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53.wmf"/><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9.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52.wmf"/><Relationship Id="rId4" Type="http://schemas.openxmlformats.org/officeDocument/2006/relationships/image" Target="../media/image48.wmf"/><Relationship Id="rId9" Type="http://schemas.openxmlformats.org/officeDocument/2006/relationships/oleObject" Target="../embeddings/oleObject48.bin"/><Relationship Id="rId14" Type="http://schemas.openxmlformats.org/officeDocument/2006/relationships/image" Target="../media/image5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54.wmf"/></Relationships>
</file>

<file path=ppt/slides/_rels/slide6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44.wmf"/><Relationship Id="rId5" Type="http://schemas.openxmlformats.org/officeDocument/2006/relationships/oleObject" Target="../embeddings/oleObject53.bin"/><Relationship Id="rId4" Type="http://schemas.openxmlformats.org/officeDocument/2006/relationships/image" Target="../media/image55.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56.wmf"/><Relationship Id="rId7" Type="http://schemas.openxmlformats.org/officeDocument/2006/relationships/image" Target="../media/image49.wmf"/><Relationship Id="rId2" Type="http://schemas.openxmlformats.org/officeDocument/2006/relationships/oleObject" Target="../embeddings/oleObject54.bin"/><Relationship Id="rId1" Type="http://schemas.openxmlformats.org/officeDocument/2006/relationships/slideLayout" Target="../slideLayouts/slideLayout4.xml"/><Relationship Id="rId6" Type="http://schemas.openxmlformats.org/officeDocument/2006/relationships/oleObject" Target="../embeddings/oleObject43.bin"/><Relationship Id="rId5" Type="http://schemas.openxmlformats.org/officeDocument/2006/relationships/image" Target="../media/image57.wmf"/><Relationship Id="rId4" Type="http://schemas.openxmlformats.org/officeDocument/2006/relationships/oleObject" Target="../embeddings/oleObject55.bin"/><Relationship Id="rId9" Type="http://schemas.openxmlformats.org/officeDocument/2006/relationships/image" Target="../media/image50.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7.wmf"/></Relationships>
</file>

<file path=ppt/slides/_rels/slide6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1.bin"/><Relationship Id="rId1" Type="http://schemas.openxmlformats.org/officeDocument/2006/relationships/slideLayout" Target="../slideLayouts/slideLayout4.xml"/><Relationship Id="rId6" Type="http://schemas.openxmlformats.org/officeDocument/2006/relationships/oleObject" Target="../embeddings/oleObject58.bin"/><Relationship Id="rId5" Type="http://schemas.openxmlformats.org/officeDocument/2006/relationships/image" Target="../media/image39.wmf"/><Relationship Id="rId4" Type="http://schemas.openxmlformats.org/officeDocument/2006/relationships/oleObject" Target="../embeddings/oleObject57.bin"/></Relationships>
</file>

<file path=ppt/slides/_rels/slide71.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0.wmf"/><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44.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59.wmf"/><Relationship Id="rId4" Type="http://schemas.openxmlformats.org/officeDocument/2006/relationships/image" Target="../media/image43.wmf"/><Relationship Id="rId9" Type="http://schemas.openxmlformats.org/officeDocument/2006/relationships/oleObject" Target="../embeddings/oleObject62.bin"/></Relationships>
</file>

<file path=ppt/slides/_rels/slide7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1.wmf"/><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27.wmf"/><Relationship Id="rId11" Type="http://schemas.openxmlformats.org/officeDocument/2006/relationships/oleObject" Target="../embeddings/oleObject64.bin"/><Relationship Id="rId5" Type="http://schemas.openxmlformats.org/officeDocument/2006/relationships/oleObject" Target="../embeddings/oleObject42.bin"/><Relationship Id="rId10" Type="http://schemas.openxmlformats.org/officeDocument/2006/relationships/image" Target="../media/image50.wmf"/><Relationship Id="rId4" Type="http://schemas.openxmlformats.org/officeDocument/2006/relationships/image" Target="../media/image48.wmf"/><Relationship Id="rId9" Type="http://schemas.openxmlformats.org/officeDocument/2006/relationships/oleObject" Target="../embeddings/oleObject44.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65.bin"/><Relationship Id="rId1" Type="http://schemas.openxmlformats.org/officeDocument/2006/relationships/slideLayout" Target="../slideLayouts/slideLayout4.xml"/><Relationship Id="rId6" Type="http://schemas.openxmlformats.org/officeDocument/2006/relationships/oleObject" Target="../embeddings/oleObject67.bin"/><Relationship Id="rId11" Type="http://schemas.openxmlformats.org/officeDocument/2006/relationships/image" Target="../media/image50.wmf"/><Relationship Id="rId5" Type="http://schemas.openxmlformats.org/officeDocument/2006/relationships/image" Target="../media/image63.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49.wmf"/></Relationships>
</file>

<file path=ppt/slides/_rels/slide7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70.bin"/><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oleObject" Target="../embeddings/oleObject71.bin"/><Relationship Id="rId7" Type="http://schemas.openxmlformats.org/officeDocument/2006/relationships/image" Target="../media/image66.wmf"/><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oleObject" Target="../embeddings/oleObject72.bin"/><Relationship Id="rId11" Type="http://schemas.openxmlformats.org/officeDocument/2006/relationships/image" Target="../media/image68.wmf"/><Relationship Id="rId5" Type="http://schemas.openxmlformats.org/officeDocument/2006/relationships/image" Target="../media/image35.png"/><Relationship Id="rId10" Type="http://schemas.openxmlformats.org/officeDocument/2006/relationships/oleObject" Target="../embeddings/oleObject74.bin"/><Relationship Id="rId4" Type="http://schemas.openxmlformats.org/officeDocument/2006/relationships/image" Target="../media/image65.wmf"/><Relationship Id="rId9"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75.bin"/><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77.bin"/><Relationship Id="rId4" Type="http://schemas.openxmlformats.org/officeDocument/2006/relationships/image" Target="../media/image7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74.wmf"/><Relationship Id="rId5" Type="http://schemas.openxmlformats.org/officeDocument/2006/relationships/oleObject" Target="../embeddings/oleObject79.bin"/><Relationship Id="rId4" Type="http://schemas.openxmlformats.org/officeDocument/2006/relationships/image" Target="../media/image73.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76.wmf"/><Relationship Id="rId5" Type="http://schemas.openxmlformats.org/officeDocument/2006/relationships/oleObject" Target="../embeddings/oleObject81.bin"/><Relationship Id="rId4" Type="http://schemas.openxmlformats.org/officeDocument/2006/relationships/image" Target="../media/image75.wmf"/></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3"/>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4">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Tree>
    <p:extLst>
      <p:ext uri="{BB962C8B-B14F-4D97-AF65-F5344CB8AC3E}">
        <p14:creationId xmlns:p14="http://schemas.microsoft.com/office/powerpoint/2010/main" val="140701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16342E9D-A15E-499E-96E9-737310C7F345}"/>
              </a:ext>
            </a:extLst>
          </p:cNvPr>
          <p:cNvGraphicFramePr>
            <a:graphicFrameLocks noChangeAspect="1"/>
          </p:cNvGraphicFramePr>
          <p:nvPr>
            <p:extLst>
              <p:ext uri="{D42A27DB-BD31-4B8C-83A1-F6EECF244321}">
                <p14:modId xmlns:p14="http://schemas.microsoft.com/office/powerpoint/2010/main" val="736180535"/>
              </p:ext>
            </p:extLst>
          </p:nvPr>
        </p:nvGraphicFramePr>
        <p:xfrm>
          <a:off x="6972300" y="2963624"/>
          <a:ext cx="5219700" cy="291158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Business jet aircraft</a:t>
            </a:r>
          </a:p>
          <a:p>
            <a:r>
              <a:rPr lang="en-US" altLang="en-US" sz="2000" dirty="0"/>
              <a:t>Marketing requirements tell us:</a:t>
            </a:r>
          </a:p>
          <a:p>
            <a:pPr lvl="1"/>
            <a:r>
              <a:rPr lang="en-US" altLang="en-US" sz="1800" dirty="0"/>
              <a:t>V</a:t>
            </a:r>
            <a:r>
              <a:rPr lang="en-US" altLang="en-US" sz="1800" baseline="-25000" dirty="0"/>
              <a:t>S </a:t>
            </a:r>
            <a:r>
              <a:rPr lang="en-US" altLang="en-US" sz="1800" dirty="0"/>
              <a:t>in landing configuration must not be higher than 85 </a:t>
            </a:r>
            <a:r>
              <a:rPr lang="en-US" altLang="en-US" sz="1800" dirty="0" err="1"/>
              <a:t>kts</a:t>
            </a:r>
            <a:endParaRPr lang="en-US" altLang="en-US" sz="1800" dirty="0"/>
          </a:p>
          <a:p>
            <a:pPr lvl="1"/>
            <a:r>
              <a:rPr lang="en-US" altLang="en-US" sz="1800" dirty="0"/>
              <a:t>V</a:t>
            </a:r>
            <a:r>
              <a:rPr lang="en-US" altLang="en-US" sz="1800" baseline="-25000" dirty="0"/>
              <a:t>S</a:t>
            </a:r>
            <a:r>
              <a:rPr lang="en-US" altLang="en-US" sz="1800" dirty="0"/>
              <a:t> in clean configuration must not be higher than 100 </a:t>
            </a:r>
            <a:r>
              <a:rPr lang="en-US" altLang="en-US" sz="1800" dirty="0" err="1"/>
              <a:t>kts</a:t>
            </a:r>
            <a:endParaRPr lang="en-US" altLang="en-US" sz="1800" dirty="0"/>
          </a:p>
          <a:p>
            <a:r>
              <a:rPr lang="en-US" altLang="en-US" sz="2000" dirty="0"/>
              <a:t>Assume a flap design with an average complexity</a:t>
            </a:r>
          </a:p>
          <a:p>
            <a:pPr lvl="1"/>
            <a:r>
              <a:rPr lang="en-US" altLang="en-US" sz="1800" dirty="0" err="1"/>
              <a:t>C</a:t>
            </a:r>
            <a:r>
              <a:rPr lang="en-US" altLang="en-US" sz="1800" baseline="-25000" dirty="0" err="1"/>
              <a:t>Lmax</a:t>
            </a:r>
            <a:r>
              <a:rPr lang="en-US" altLang="en-US" sz="1800" baseline="-25000" dirty="0"/>
              <a:t>, clean</a:t>
            </a:r>
            <a:r>
              <a:rPr lang="en-US" altLang="en-US" sz="1800" dirty="0"/>
              <a:t> = 1.8 </a:t>
            </a:r>
          </a:p>
          <a:p>
            <a:pPr lvl="1"/>
            <a:r>
              <a:rPr lang="en-US" altLang="en-US" sz="1800" dirty="0" err="1"/>
              <a:t>C</a:t>
            </a:r>
            <a:r>
              <a:rPr lang="en-US" altLang="en-US" sz="1800" baseline="-25000" dirty="0" err="1"/>
              <a:t>Lmax</a:t>
            </a:r>
            <a:r>
              <a:rPr lang="en-US" altLang="en-US" sz="1800" baseline="-25000" dirty="0"/>
              <a:t>, landing</a:t>
            </a:r>
            <a:r>
              <a:rPr lang="en-US" altLang="en-US" sz="1800" dirty="0"/>
              <a:t> = 2.6 </a:t>
            </a:r>
          </a:p>
          <a:p>
            <a:pPr lvl="1"/>
            <a:endParaRPr lang="en-US" altLang="en-US" sz="1600" dirty="0"/>
          </a:p>
          <a:p>
            <a:pPr marL="0" indent="0">
              <a:buNone/>
            </a:pPr>
            <a:r>
              <a:rPr lang="en-US" altLang="en-US" dirty="0"/>
              <a:t>Results in a wing loading that must be less than</a:t>
            </a:r>
          </a:p>
          <a:p>
            <a:pPr lvl="1"/>
            <a:r>
              <a:rPr lang="en-US" altLang="en-US" sz="1600" dirty="0"/>
              <a:t>(W/S)</a:t>
            </a:r>
            <a:r>
              <a:rPr lang="en-US" altLang="en-US" sz="1600" baseline="-25000" dirty="0"/>
              <a:t>clean</a:t>
            </a:r>
            <a:r>
              <a:rPr lang="en-US" altLang="en-US" sz="1600" dirty="0"/>
              <a:t> &lt; 2917 N/m</a:t>
            </a:r>
            <a:r>
              <a:rPr lang="en-US" altLang="en-US" sz="1600" baseline="30000" dirty="0"/>
              <a:t>2</a:t>
            </a:r>
            <a:r>
              <a:rPr lang="en-US" altLang="en-US" sz="1600" dirty="0"/>
              <a:t>  = </a:t>
            </a:r>
            <a:r>
              <a:rPr lang="en-US" altLang="en-US" sz="1600" b="1" dirty="0"/>
              <a:t>Design Critical!</a:t>
            </a:r>
            <a:endParaRPr lang="en-US" altLang="en-US" sz="1600" b="1" baseline="30000" dirty="0"/>
          </a:p>
          <a:p>
            <a:pPr lvl="1"/>
            <a:r>
              <a:rPr lang="en-US" altLang="en-US" sz="1600" dirty="0"/>
              <a:t>(W/S)</a:t>
            </a:r>
            <a:r>
              <a:rPr lang="en-US" altLang="en-US" sz="1600" baseline="-25000" dirty="0"/>
              <a:t>landing</a:t>
            </a:r>
            <a:r>
              <a:rPr lang="en-US" altLang="en-US" sz="1600" dirty="0"/>
              <a:t> &lt; 3044 N/m</a:t>
            </a:r>
            <a:r>
              <a:rPr lang="en-US" altLang="en-US" sz="1600" baseline="30000" dirty="0"/>
              <a:t>2</a:t>
            </a:r>
          </a:p>
          <a:p>
            <a:pPr marL="0" indent="0" eaLnBrk="1" hangingPunct="1">
              <a:spcBef>
                <a:spcPct val="20000"/>
              </a:spcBef>
              <a:buNone/>
            </a:pPr>
            <a:r>
              <a:rPr lang="en-US" altLang="en-US" sz="2000" dirty="0"/>
              <a:t>Note that again, W/S is no function of T/W</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174619132"/>
              </p:ext>
            </p:extLst>
          </p:nvPr>
        </p:nvGraphicFramePr>
        <p:xfrm>
          <a:off x="8994775" y="1778199"/>
          <a:ext cx="1847850" cy="628783"/>
        </p:xfrm>
        <a:graphic>
          <a:graphicData uri="http://schemas.openxmlformats.org/presentationml/2006/ole">
            <mc:AlternateContent xmlns:mc="http://schemas.openxmlformats.org/markup-compatibility/2006">
              <mc:Choice xmlns:v="urn:schemas-microsoft-com:vml" Requires="v">
                <p:oleObj name="Equation" r:id="rId4" imgW="1193760" imgH="406080" progId="Equation.DSMT4">
                  <p:embed/>
                </p:oleObj>
              </mc:Choice>
              <mc:Fallback>
                <p:oleObj name="Equation" r:id="rId4"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775" y="1778199"/>
                        <a:ext cx="1847850" cy="628783"/>
                      </a:xfrm>
                      <a:prstGeom prst="rect">
                        <a:avLst/>
                      </a:prstGeom>
                      <a:noFill/>
                      <a:ln>
                        <a:noFill/>
                      </a:ln>
                      <a:effectLst/>
                    </p:spPr>
                  </p:pic>
                </p:oleObj>
              </mc:Fallback>
            </mc:AlternateContent>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62875" y="3654266"/>
            <a:ext cx="2863416" cy="167973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4538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b="1"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7336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take-off requirements</a:t>
            </a:r>
          </a:p>
          <a:p>
            <a:r>
              <a:rPr lang="en-US" altLang="en-US" sz="2000" dirty="0"/>
              <a:t>W</a:t>
            </a:r>
            <a:r>
              <a:rPr lang="en-US" altLang="en-US" sz="2000" baseline="-25000" dirty="0"/>
              <a:t>TO</a:t>
            </a:r>
            <a:endParaRPr lang="en-US" altLang="en-US" sz="2000" dirty="0"/>
          </a:p>
          <a:p>
            <a:r>
              <a:rPr lang="en-US" altLang="en-US" sz="2000" dirty="0"/>
              <a:t>Take-off speed</a:t>
            </a:r>
          </a:p>
          <a:p>
            <a:r>
              <a:rPr lang="en-US" altLang="en-US" sz="2000" dirty="0"/>
              <a:t>(T/W)</a:t>
            </a:r>
            <a:r>
              <a:rPr lang="en-US" altLang="en-US" sz="2000" baseline="-25000" dirty="0"/>
              <a:t>TO</a:t>
            </a:r>
            <a:r>
              <a:rPr lang="en-US" altLang="en-US" sz="2000" dirty="0"/>
              <a:t> or (W/P)</a:t>
            </a:r>
            <a:r>
              <a:rPr lang="en-US" altLang="en-US" sz="2000" baseline="-25000" dirty="0"/>
              <a:t>TO</a:t>
            </a:r>
            <a:endParaRPr lang="en-US" altLang="en-US" sz="2000" dirty="0"/>
          </a:p>
          <a:p>
            <a:r>
              <a:rPr lang="en-US" altLang="en-US" sz="2000" dirty="0"/>
              <a:t>Aerodynamic drag</a:t>
            </a:r>
          </a:p>
          <a:p>
            <a:r>
              <a:rPr lang="en-US" altLang="en-US" sz="2000" dirty="0"/>
              <a:t>Ground friction</a:t>
            </a:r>
          </a:p>
          <a:p>
            <a:r>
              <a:rPr lang="en-US" altLang="en-US" sz="2000" dirty="0"/>
              <a:t>Pilot technique</a:t>
            </a:r>
          </a:p>
          <a:p>
            <a:r>
              <a:rPr lang="en-US" altLang="en-US" sz="2000" dirty="0"/>
              <a:t>(Airworthiness) requirements</a:t>
            </a:r>
          </a:p>
          <a:p>
            <a:endParaRPr lang="en-US" altLang="en-US" sz="2000" dirty="0"/>
          </a:p>
          <a:p>
            <a:pPr marL="0" indent="0">
              <a:buNone/>
            </a:pPr>
            <a:r>
              <a:rPr lang="en-US" altLang="en-US" sz="2000" dirty="0"/>
              <a:t>In this stage of the design, we cannot perform any detailed calculation yet so we must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39" name="Group 38">
            <a:extLst>
              <a:ext uri="{FF2B5EF4-FFF2-40B4-BE49-F238E27FC236}">
                <a16:creationId xmlns:a16="http://schemas.microsoft.com/office/drawing/2014/main" id="{D2143FF6-2556-4C89-84D7-B70FDA68B859}"/>
              </a:ext>
            </a:extLst>
          </p:cNvPr>
          <p:cNvGrpSpPr/>
          <p:nvPr/>
        </p:nvGrpSpPr>
        <p:grpSpPr>
          <a:xfrm>
            <a:off x="5267325" y="2412150"/>
            <a:ext cx="6342155" cy="2191662"/>
            <a:chOff x="2905125" y="2087563"/>
            <a:chExt cx="8686800" cy="3001902"/>
          </a:xfrm>
        </p:grpSpPr>
        <p:sp>
          <p:nvSpPr>
            <p:cNvPr id="3" name="Line 5">
              <a:extLst>
                <a:ext uri="{FF2B5EF4-FFF2-40B4-BE49-F238E27FC236}">
                  <a16:creationId xmlns:a16="http://schemas.microsoft.com/office/drawing/2014/main" id="{27346D5B-1949-47AB-99F1-8B890D025C10}"/>
                </a:ext>
              </a:extLst>
            </p:cNvPr>
            <p:cNvSpPr>
              <a:spLocks noChangeShapeType="1"/>
            </p:cNvSpPr>
            <p:nvPr/>
          </p:nvSpPr>
          <p:spPr bwMode="auto">
            <a:xfrm>
              <a:off x="2905125" y="37719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8" name="Freeform 6">
              <a:extLst>
                <a:ext uri="{FF2B5EF4-FFF2-40B4-BE49-F238E27FC236}">
                  <a16:creationId xmlns:a16="http://schemas.microsoft.com/office/drawing/2014/main" id="{E4F8AC72-2483-48DF-AD2B-49AD4CB843DF}"/>
                </a:ext>
              </a:extLst>
            </p:cNvPr>
            <p:cNvSpPr>
              <a:spLocks/>
            </p:cNvSpPr>
            <p:nvPr/>
          </p:nvSpPr>
          <p:spPr bwMode="auto">
            <a:xfrm>
              <a:off x="3057525" y="36195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2" name="Freeform 8">
              <a:extLst>
                <a:ext uri="{FF2B5EF4-FFF2-40B4-BE49-F238E27FC236}">
                  <a16:creationId xmlns:a16="http://schemas.microsoft.com/office/drawing/2014/main" id="{A84C6190-0DA0-4C9A-B20F-98B50167A52B}"/>
                </a:ext>
              </a:extLst>
            </p:cNvPr>
            <p:cNvSpPr>
              <a:spLocks/>
            </p:cNvSpPr>
            <p:nvPr/>
          </p:nvSpPr>
          <p:spPr bwMode="auto">
            <a:xfrm>
              <a:off x="6792913" y="33702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4" name="Line 9">
              <a:extLst>
                <a:ext uri="{FF2B5EF4-FFF2-40B4-BE49-F238E27FC236}">
                  <a16:creationId xmlns:a16="http://schemas.microsoft.com/office/drawing/2014/main" id="{F277D729-6690-4B2B-96B2-51ADC5166433}"/>
                </a:ext>
              </a:extLst>
            </p:cNvPr>
            <p:cNvSpPr>
              <a:spLocks noChangeShapeType="1"/>
            </p:cNvSpPr>
            <p:nvPr/>
          </p:nvSpPr>
          <p:spPr bwMode="auto">
            <a:xfrm flipV="1">
              <a:off x="7885113" y="20875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6" name="Line 10">
              <a:extLst>
                <a:ext uri="{FF2B5EF4-FFF2-40B4-BE49-F238E27FC236}">
                  <a16:creationId xmlns:a16="http://schemas.microsoft.com/office/drawing/2014/main" id="{1C6B4695-41A8-4C71-82FD-CF608873CC80}"/>
                </a:ext>
              </a:extLst>
            </p:cNvPr>
            <p:cNvSpPr>
              <a:spLocks noChangeShapeType="1"/>
            </p:cNvSpPr>
            <p:nvPr/>
          </p:nvSpPr>
          <p:spPr bwMode="auto">
            <a:xfrm>
              <a:off x="3057525" y="36195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8" name="Line 11">
              <a:extLst>
                <a:ext uri="{FF2B5EF4-FFF2-40B4-BE49-F238E27FC236}">
                  <a16:creationId xmlns:a16="http://schemas.microsoft.com/office/drawing/2014/main" id="{DD0C3698-6CCB-4969-BAEB-4E62EDCDFDEA}"/>
                </a:ext>
              </a:extLst>
            </p:cNvPr>
            <p:cNvSpPr>
              <a:spLocks noChangeShapeType="1"/>
            </p:cNvSpPr>
            <p:nvPr/>
          </p:nvSpPr>
          <p:spPr bwMode="auto">
            <a:xfrm>
              <a:off x="6791325" y="36195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0" name="Line 12">
              <a:extLst>
                <a:ext uri="{FF2B5EF4-FFF2-40B4-BE49-F238E27FC236}">
                  <a16:creationId xmlns:a16="http://schemas.microsoft.com/office/drawing/2014/main" id="{3B450A3E-A63B-4EFE-8B30-AFD4A3888160}"/>
                </a:ext>
              </a:extLst>
            </p:cNvPr>
            <p:cNvSpPr>
              <a:spLocks noChangeShapeType="1"/>
            </p:cNvSpPr>
            <p:nvPr/>
          </p:nvSpPr>
          <p:spPr bwMode="auto">
            <a:xfrm>
              <a:off x="10372725" y="20955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2" name="Line 13">
              <a:extLst>
                <a:ext uri="{FF2B5EF4-FFF2-40B4-BE49-F238E27FC236}">
                  <a16:creationId xmlns:a16="http://schemas.microsoft.com/office/drawing/2014/main" id="{6A13D709-74FA-4C26-BB78-7D8A406EAC92}"/>
                </a:ext>
              </a:extLst>
            </p:cNvPr>
            <p:cNvSpPr>
              <a:spLocks noChangeShapeType="1"/>
            </p:cNvSpPr>
            <p:nvPr/>
          </p:nvSpPr>
          <p:spPr bwMode="auto">
            <a:xfrm>
              <a:off x="3057525" y="42291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4" name="Line 14">
              <a:extLst>
                <a:ext uri="{FF2B5EF4-FFF2-40B4-BE49-F238E27FC236}">
                  <a16:creationId xmlns:a16="http://schemas.microsoft.com/office/drawing/2014/main" id="{B79779CD-A4E4-4D85-87D4-1CDBDA517D3D}"/>
                </a:ext>
              </a:extLst>
            </p:cNvPr>
            <p:cNvSpPr>
              <a:spLocks noChangeShapeType="1"/>
            </p:cNvSpPr>
            <p:nvPr/>
          </p:nvSpPr>
          <p:spPr bwMode="auto">
            <a:xfrm>
              <a:off x="6791325" y="42291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6" name="Line 15">
              <a:extLst>
                <a:ext uri="{FF2B5EF4-FFF2-40B4-BE49-F238E27FC236}">
                  <a16:creationId xmlns:a16="http://schemas.microsoft.com/office/drawing/2014/main" id="{A8A2354E-2B9E-497B-889E-6B79B3694677}"/>
                </a:ext>
              </a:extLst>
            </p:cNvPr>
            <p:cNvSpPr>
              <a:spLocks noChangeShapeType="1"/>
            </p:cNvSpPr>
            <p:nvPr/>
          </p:nvSpPr>
          <p:spPr bwMode="auto">
            <a:xfrm>
              <a:off x="3057525" y="46863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8" name="Text Box 16">
              <a:extLst>
                <a:ext uri="{FF2B5EF4-FFF2-40B4-BE49-F238E27FC236}">
                  <a16:creationId xmlns:a16="http://schemas.microsoft.com/office/drawing/2014/main" id="{379F1A8F-EFF1-44D8-BB02-181BA8215A09}"/>
                </a:ext>
              </a:extLst>
            </p:cNvPr>
            <p:cNvSpPr txBox="1">
              <a:spLocks noChangeArrowheads="1"/>
            </p:cNvSpPr>
            <p:nvPr/>
          </p:nvSpPr>
          <p:spPr bwMode="auto">
            <a:xfrm>
              <a:off x="3740150" y="3805238"/>
              <a:ext cx="1347780"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Ground roll</a:t>
              </a:r>
            </a:p>
          </p:txBody>
        </p:sp>
        <p:sp>
          <p:nvSpPr>
            <p:cNvPr id="30" name="Text Box 17">
              <a:extLst>
                <a:ext uri="{FF2B5EF4-FFF2-40B4-BE49-F238E27FC236}">
                  <a16:creationId xmlns:a16="http://schemas.microsoft.com/office/drawing/2014/main" id="{37829F78-C5A6-47B1-AD62-598975DAA031}"/>
                </a:ext>
              </a:extLst>
            </p:cNvPr>
            <p:cNvSpPr txBox="1">
              <a:spLocks noChangeArrowheads="1"/>
            </p:cNvSpPr>
            <p:nvPr/>
          </p:nvSpPr>
          <p:spPr bwMode="auto">
            <a:xfrm>
              <a:off x="7968590" y="3805238"/>
              <a:ext cx="1382444"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32" name="Text Box 18">
              <a:extLst>
                <a:ext uri="{FF2B5EF4-FFF2-40B4-BE49-F238E27FC236}">
                  <a16:creationId xmlns:a16="http://schemas.microsoft.com/office/drawing/2014/main" id="{643119CF-304E-42DD-A8FD-3D5FBECB908B}"/>
                </a:ext>
              </a:extLst>
            </p:cNvPr>
            <p:cNvSpPr txBox="1">
              <a:spLocks noChangeArrowheads="1"/>
            </p:cNvSpPr>
            <p:nvPr/>
          </p:nvSpPr>
          <p:spPr bwMode="auto">
            <a:xfrm>
              <a:off x="5327649" y="4686300"/>
              <a:ext cx="2285826"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Take-off distance, s</a:t>
              </a:r>
              <a:r>
                <a:rPr lang="en-US" altLang="en-US" sz="1600" baseline="-25000">
                  <a:latin typeface="+mn-lt"/>
                </a:rPr>
                <a:t>TO</a:t>
              </a:r>
            </a:p>
          </p:txBody>
        </p:sp>
        <p:sp>
          <p:nvSpPr>
            <p:cNvPr id="34" name="Line 19">
              <a:extLst>
                <a:ext uri="{FF2B5EF4-FFF2-40B4-BE49-F238E27FC236}">
                  <a16:creationId xmlns:a16="http://schemas.microsoft.com/office/drawing/2014/main" id="{DF98FA74-66BD-4558-9889-268794955347}"/>
                </a:ext>
              </a:extLst>
            </p:cNvPr>
            <p:cNvSpPr>
              <a:spLocks noChangeShapeType="1"/>
            </p:cNvSpPr>
            <p:nvPr/>
          </p:nvSpPr>
          <p:spPr bwMode="auto">
            <a:xfrm>
              <a:off x="10372725" y="20955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6" name="Line 20">
              <a:extLst>
                <a:ext uri="{FF2B5EF4-FFF2-40B4-BE49-F238E27FC236}">
                  <a16:creationId xmlns:a16="http://schemas.microsoft.com/office/drawing/2014/main" id="{EFC73F00-8831-4501-934F-E43CC025AA4C}"/>
                </a:ext>
              </a:extLst>
            </p:cNvPr>
            <p:cNvSpPr>
              <a:spLocks noChangeShapeType="1"/>
            </p:cNvSpPr>
            <p:nvPr/>
          </p:nvSpPr>
          <p:spPr bwMode="auto">
            <a:xfrm>
              <a:off x="10753725" y="20955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8" name="Text Box 21">
              <a:extLst>
                <a:ext uri="{FF2B5EF4-FFF2-40B4-BE49-F238E27FC236}">
                  <a16:creationId xmlns:a16="http://schemas.microsoft.com/office/drawing/2014/main" id="{91602957-E6E9-41CF-95F6-52D5F5D49EC1}"/>
                </a:ext>
              </a:extLst>
            </p:cNvPr>
            <p:cNvSpPr txBox="1">
              <a:spLocks noChangeArrowheads="1"/>
            </p:cNvSpPr>
            <p:nvPr/>
          </p:nvSpPr>
          <p:spPr bwMode="auto">
            <a:xfrm>
              <a:off x="10814050" y="2357438"/>
              <a:ext cx="739137" cy="69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35 or</a:t>
              </a:r>
            </a:p>
            <a:p>
              <a:r>
                <a:rPr lang="en-US" altLang="en-US" sz="1600">
                  <a:latin typeface="+mn-lt"/>
                </a:rPr>
                <a:t>50 ft</a:t>
              </a:r>
            </a:p>
          </p:txBody>
        </p:sp>
      </p:grpSp>
    </p:spTree>
    <p:extLst>
      <p:ext uri="{BB962C8B-B14F-4D97-AF65-F5344CB8AC3E}">
        <p14:creationId xmlns:p14="http://schemas.microsoft.com/office/powerpoint/2010/main" val="104922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Statistics has shown that there are several influencing factors:</a:t>
            </a:r>
          </a:p>
          <a:p>
            <a:r>
              <a:rPr lang="en-US" altLang="en-US" sz="2000" dirty="0"/>
              <a:t>W/S</a:t>
            </a:r>
          </a:p>
          <a:p>
            <a:r>
              <a:rPr lang="en-US" altLang="en-US" sz="2000" dirty="0"/>
              <a:t>W/P or T/W</a:t>
            </a:r>
          </a:p>
          <a:p>
            <a:r>
              <a:rPr lang="en-US" altLang="en-US" sz="2000" dirty="0" err="1"/>
              <a:t>C</a:t>
            </a:r>
            <a:r>
              <a:rPr lang="en-US" altLang="en-US" sz="2000" baseline="-25000" dirty="0" err="1"/>
              <a:t>Lmax</a:t>
            </a:r>
            <a:endParaRPr lang="en-US" altLang="en-US" sz="2000" baseline="-25000" dirty="0"/>
          </a:p>
          <a:p>
            <a:r>
              <a:rPr lang="en-US" altLang="en-US" sz="2000" dirty="0"/>
              <a:t>Density ratio, </a:t>
            </a:r>
            <a:r>
              <a:rPr lang="el-GR" altLang="en-US" sz="2000" dirty="0">
                <a:cs typeface="Tahoma" panose="020B0604030504040204" pitchFamily="34" charset="0"/>
              </a:rPr>
              <a:t>σ</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baseline="-25000" dirty="0">
                <a:cs typeface="Tahoma" panose="020B0604030504040204" pitchFamily="34" charset="0"/>
              </a:rPr>
              <a:t>0</a:t>
            </a:r>
            <a:r>
              <a:rPr lang="en-US" altLang="en-US" sz="2000" baseline="-25000" dirty="0"/>
              <a:t> </a:t>
            </a:r>
            <a:endParaRPr lang="en-US" altLang="en-US" sz="2000" dirty="0"/>
          </a:p>
          <a:p>
            <a:pPr marL="0" indent="0">
              <a:buNone/>
            </a:pPr>
            <a:r>
              <a:rPr lang="en-US" altLang="en-US" dirty="0"/>
              <a:t>These are combined in the </a:t>
            </a:r>
            <a:r>
              <a:rPr lang="en-US" altLang="en-US" b="1" dirty="0"/>
              <a:t>Take-off Parameter (TOP)</a:t>
            </a:r>
            <a:r>
              <a:rPr lang="en-US" altLang="en-US" dirty="0"/>
              <a:t>.</a:t>
            </a:r>
          </a:p>
          <a:p>
            <a:endParaRPr lang="en-US" altLang="en-US" sz="1400" dirty="0"/>
          </a:p>
          <a:p>
            <a:endParaRPr lang="en-US" altLang="en-US" dirty="0"/>
          </a:p>
          <a:p>
            <a:endParaRPr lang="en-US" altLang="en-US" dirty="0"/>
          </a:p>
          <a:p>
            <a:endParaRPr lang="en-US" altLang="en-US" dirty="0"/>
          </a:p>
          <a:p>
            <a:r>
              <a:rPr lang="en-US" altLang="en-US" dirty="0" err="1"/>
              <a:t>TOP</a:t>
            </a:r>
            <a:r>
              <a:rPr lang="en-US" altLang="en-US" baseline="-25000" dirty="0" err="1"/>
              <a:t>prop</a:t>
            </a:r>
            <a:r>
              <a:rPr lang="en-US" altLang="en-US" dirty="0"/>
              <a:t> and </a:t>
            </a:r>
            <a:r>
              <a:rPr lang="en-US" altLang="en-US" dirty="0" err="1"/>
              <a:t>TOP</a:t>
            </a:r>
            <a:r>
              <a:rPr lang="en-US" altLang="en-US" baseline="-25000" dirty="0" err="1"/>
              <a:t>jet</a:t>
            </a:r>
            <a:r>
              <a:rPr lang="en-US" altLang="en-US" dirty="0"/>
              <a:t> have different units!</a:t>
            </a:r>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AB298A32-2589-4B8E-B8E1-6AB851F31638}"/>
              </a:ext>
            </a:extLst>
          </p:cNvPr>
          <p:cNvGraphicFramePr>
            <a:graphicFrameLocks noChangeAspect="1"/>
          </p:cNvGraphicFramePr>
          <p:nvPr>
            <p:extLst>
              <p:ext uri="{D42A27DB-BD31-4B8C-83A1-F6EECF244321}">
                <p14:modId xmlns:p14="http://schemas.microsoft.com/office/powerpoint/2010/main" val="1714968968"/>
              </p:ext>
            </p:extLst>
          </p:nvPr>
        </p:nvGraphicFramePr>
        <p:xfrm>
          <a:off x="1538288" y="4494309"/>
          <a:ext cx="3852862" cy="846146"/>
        </p:xfrm>
        <a:graphic>
          <a:graphicData uri="http://schemas.openxmlformats.org/presentationml/2006/ole">
            <mc:AlternateContent xmlns:mc="http://schemas.openxmlformats.org/markup-compatibility/2006">
              <mc:Choice xmlns:v="urn:schemas-microsoft-com:vml" Requires="v">
                <p:oleObj name="Equation" r:id="rId3" imgW="2197080" imgH="482400" progId="Equation.DSMT4">
                  <p:embed/>
                </p:oleObj>
              </mc:Choice>
              <mc:Fallback>
                <p:oleObj name="Equation" r:id="rId3" imgW="2197080" imgH="482400" progId="Equation.DSMT4">
                  <p:embed/>
                  <p:pic>
                    <p:nvPicPr>
                      <p:cNvPr id="21" name="Object 5">
                        <a:extLst>
                          <a:ext uri="{FF2B5EF4-FFF2-40B4-BE49-F238E27FC236}">
                            <a16:creationId xmlns:a16="http://schemas.microsoft.com/office/drawing/2014/main" id="{AB298A32-2589-4B8E-B8E1-6AB851F31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494309"/>
                        <a:ext cx="3852862" cy="846146"/>
                      </a:xfrm>
                      <a:prstGeom prst="rect">
                        <a:avLst/>
                      </a:prstGeom>
                      <a:noFill/>
                      <a:ln>
                        <a:noFill/>
                      </a:ln>
                      <a:effectLst/>
                    </p:spPr>
                  </p:pic>
                </p:oleObj>
              </mc:Fallback>
            </mc:AlternateContent>
          </a:graphicData>
        </a:graphic>
      </p:graphicFrame>
      <p:graphicFrame>
        <p:nvGraphicFramePr>
          <p:cNvPr id="23" name="Object 6">
            <a:extLst>
              <a:ext uri="{FF2B5EF4-FFF2-40B4-BE49-F238E27FC236}">
                <a16:creationId xmlns:a16="http://schemas.microsoft.com/office/drawing/2014/main" id="{990B9AE5-00C5-4DCE-BF01-CE438E73B64C}"/>
              </a:ext>
            </a:extLst>
          </p:cNvPr>
          <p:cNvGraphicFramePr>
            <a:graphicFrameLocks noChangeAspect="1"/>
          </p:cNvGraphicFramePr>
          <p:nvPr>
            <p:extLst>
              <p:ext uri="{D42A27DB-BD31-4B8C-83A1-F6EECF244321}">
                <p14:modId xmlns:p14="http://schemas.microsoft.com/office/powerpoint/2010/main" val="4069650745"/>
              </p:ext>
            </p:extLst>
          </p:nvPr>
        </p:nvGraphicFramePr>
        <p:xfrm>
          <a:off x="7185025" y="4470897"/>
          <a:ext cx="3776651" cy="854242"/>
        </p:xfrm>
        <a:graphic>
          <a:graphicData uri="http://schemas.openxmlformats.org/presentationml/2006/ole">
            <mc:AlternateContent xmlns:mc="http://schemas.openxmlformats.org/markup-compatibility/2006">
              <mc:Choice xmlns:v="urn:schemas-microsoft-com:vml" Requires="v">
                <p:oleObj name="Equation" r:id="rId5" imgW="2133360" imgH="482400" progId="Equation.DSMT4">
                  <p:embed/>
                </p:oleObj>
              </mc:Choice>
              <mc:Fallback>
                <p:oleObj name="Equation" r:id="rId5" imgW="2133360" imgH="482400" progId="Equation.DSMT4">
                  <p:embed/>
                  <p:pic>
                    <p:nvPicPr>
                      <p:cNvPr id="23" name="Object 6">
                        <a:extLst>
                          <a:ext uri="{FF2B5EF4-FFF2-40B4-BE49-F238E27FC236}">
                            <a16:creationId xmlns:a16="http://schemas.microsoft.com/office/drawing/2014/main" id="{990B9AE5-00C5-4DCE-BF01-CE438E73B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025" y="4470897"/>
                        <a:ext cx="3776651" cy="854242"/>
                      </a:xfrm>
                      <a:prstGeom prst="rect">
                        <a:avLst/>
                      </a:prstGeom>
                      <a:noFill/>
                      <a:ln>
                        <a:noFill/>
                      </a:ln>
                      <a:effectLst/>
                    </p:spPr>
                  </p:pic>
                </p:oleObj>
              </mc:Fallback>
            </mc:AlternateContent>
          </a:graphicData>
        </a:graphic>
      </p:graphicFrame>
      <p:sp>
        <p:nvSpPr>
          <p:cNvPr id="5" name="TextBox 4">
            <a:extLst>
              <a:ext uri="{FF2B5EF4-FFF2-40B4-BE49-F238E27FC236}">
                <a16:creationId xmlns:a16="http://schemas.microsoft.com/office/drawing/2014/main" id="{3288747D-E109-4D33-A5D0-BCBDF297BA5C}"/>
              </a:ext>
            </a:extLst>
          </p:cNvPr>
          <p:cNvSpPr txBox="1"/>
          <p:nvPr/>
        </p:nvSpPr>
        <p:spPr>
          <a:xfrm>
            <a:off x="7643013" y="4124977"/>
            <a:ext cx="2860674" cy="369332"/>
          </a:xfrm>
          <a:prstGeom prst="rect">
            <a:avLst/>
          </a:prstGeom>
          <a:noFill/>
        </p:spPr>
        <p:txBody>
          <a:bodyPr wrap="square">
            <a:spAutoFit/>
          </a:bodyPr>
          <a:lstStyle/>
          <a:p>
            <a:pPr algn="ctr"/>
            <a:r>
              <a:rPr lang="en-US" b="1" dirty="0">
                <a:latin typeface="+mn-lt"/>
              </a:rPr>
              <a:t>For jet aircraft:</a:t>
            </a:r>
          </a:p>
        </p:txBody>
      </p:sp>
      <p:sp>
        <p:nvSpPr>
          <p:cNvPr id="6" name="TextBox 5">
            <a:extLst>
              <a:ext uri="{FF2B5EF4-FFF2-40B4-BE49-F238E27FC236}">
                <a16:creationId xmlns:a16="http://schemas.microsoft.com/office/drawing/2014/main" id="{E9C81733-CD2D-439B-ABBA-A8517F65B932}"/>
              </a:ext>
            </a:extLst>
          </p:cNvPr>
          <p:cNvSpPr txBox="1"/>
          <p:nvPr/>
        </p:nvSpPr>
        <p:spPr>
          <a:xfrm>
            <a:off x="1937204" y="4124977"/>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09180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Use statistics to determine the relationship between field length and the TOP</a:t>
            </a:r>
          </a:p>
          <a:p>
            <a:r>
              <a:rPr lang="en-US" altLang="en-US" dirty="0"/>
              <a:t>To determine the TOP for reference aircraft, you must determine:</a:t>
            </a:r>
          </a:p>
          <a:p>
            <a:pPr lvl="1"/>
            <a:endParaRPr lang="en-US" altLang="en-US" dirty="0"/>
          </a:p>
          <a:p>
            <a:pPr lvl="1"/>
            <a:r>
              <a:rPr lang="en-US" altLang="en-US" dirty="0"/>
              <a:t>W/S </a:t>
            </a:r>
          </a:p>
          <a:p>
            <a:pPr lvl="1"/>
            <a:endParaRPr lang="en-US" altLang="en-US" dirty="0"/>
          </a:p>
          <a:p>
            <a:pPr lvl="1"/>
            <a:r>
              <a:rPr lang="en-US" altLang="en-US" dirty="0"/>
              <a:t>W/P or T/W </a:t>
            </a:r>
          </a:p>
          <a:p>
            <a:pPr lvl="1"/>
            <a:endParaRPr lang="en-US" altLang="en-US" dirty="0"/>
          </a:p>
          <a:p>
            <a:pPr lvl="1"/>
            <a:r>
              <a:rPr lang="en-US" altLang="en-US" dirty="0" err="1"/>
              <a:t>C</a:t>
            </a:r>
            <a:r>
              <a:rPr lang="en-US" altLang="en-US" baseline="-25000" dirty="0" err="1"/>
              <a:t>Lmax</a:t>
            </a:r>
            <a:r>
              <a:rPr lang="en-US" altLang="en-US" baseline="-25000" dirty="0"/>
              <a:t> </a:t>
            </a:r>
          </a:p>
          <a:p>
            <a:pPr lvl="1"/>
            <a:endParaRPr lang="en-US" altLang="en-US" dirty="0"/>
          </a:p>
          <a:p>
            <a:pPr lvl="1"/>
            <a:r>
              <a:rPr lang="en-US" altLang="en-US" dirty="0"/>
              <a:t>Density ratio, </a:t>
            </a:r>
            <a:r>
              <a:rPr lang="el-GR" altLang="en-US" dirty="0">
                <a:cs typeface="Tahoma" panose="020B0604030504040204" pitchFamily="34" charset="0"/>
              </a:rPr>
              <a:t>σ</a:t>
            </a:r>
            <a:r>
              <a:rPr lang="en-US" altLang="en-US" dirty="0">
                <a:cs typeface="Tahoma" panose="020B0604030504040204" pitchFamily="34" charset="0"/>
              </a:rPr>
              <a:t> = </a:t>
            </a:r>
            <a:r>
              <a:rPr lang="el-GR" altLang="en-US" dirty="0">
                <a:cs typeface="Tahoma" panose="020B0604030504040204" pitchFamily="34" charset="0"/>
              </a:rPr>
              <a:t>ρ</a:t>
            </a:r>
            <a:r>
              <a:rPr lang="en-US" altLang="en-US" dirty="0">
                <a:cs typeface="Tahoma" panose="020B0604030504040204" pitchFamily="34" charset="0"/>
              </a:rPr>
              <a:t> / </a:t>
            </a:r>
            <a:r>
              <a:rPr lang="el-GR" altLang="en-US" dirty="0">
                <a:cs typeface="Tahoma" panose="020B0604030504040204" pitchFamily="34" charset="0"/>
              </a:rPr>
              <a:t>ρ</a:t>
            </a:r>
            <a:r>
              <a:rPr lang="en-US" altLang="en-US" baseline="-25000" dirty="0">
                <a:cs typeface="Tahoma" panose="020B0604030504040204" pitchFamily="34" charset="0"/>
              </a:rPr>
              <a:t>0</a:t>
            </a:r>
            <a:r>
              <a:rPr lang="en-US" altLang="en-US" baseline="-25000" dirty="0"/>
              <a:t> </a:t>
            </a:r>
            <a:endParaRPr lang="en-US" altLang="en-US" dirty="0"/>
          </a:p>
          <a:p>
            <a:endParaRPr lang="en-US" altLang="en-US" sz="1400" dirty="0"/>
          </a:p>
          <a:p>
            <a:endParaRPr lang="en-US" altLang="en-US" dirty="0"/>
          </a:p>
          <a:p>
            <a:pPr marL="0" indent="0" eaLnBrk="1" hangingPunct="1">
              <a:spcBef>
                <a:spcPct val="20000"/>
              </a:spcBef>
              <a:buNone/>
            </a:pPr>
            <a:endParaRPr lang="en-US" dirty="0"/>
          </a:p>
        </p:txBody>
      </p:sp>
      <p:sp>
        <p:nvSpPr>
          <p:cNvPr id="3" name="Arrow: Right 2">
            <a:extLst>
              <a:ext uri="{FF2B5EF4-FFF2-40B4-BE49-F238E27FC236}">
                <a16:creationId xmlns:a16="http://schemas.microsoft.com/office/drawing/2014/main" id="{6E1670C3-9302-4945-8952-18CDC23F5C68}"/>
              </a:ext>
            </a:extLst>
          </p:cNvPr>
          <p:cNvSpPr/>
          <p:nvPr/>
        </p:nvSpPr>
        <p:spPr>
          <a:xfrm flipH="1">
            <a:off x="3933825" y="2667243"/>
            <a:ext cx="370522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data</a:t>
            </a:r>
          </a:p>
        </p:txBody>
      </p:sp>
      <p:sp>
        <p:nvSpPr>
          <p:cNvPr id="10" name="Arrow: Right 9">
            <a:extLst>
              <a:ext uri="{FF2B5EF4-FFF2-40B4-BE49-F238E27FC236}">
                <a16:creationId xmlns:a16="http://schemas.microsoft.com/office/drawing/2014/main" id="{C192E32D-5079-4AF2-A80F-850B52FDE6BF}"/>
              </a:ext>
            </a:extLst>
          </p:cNvPr>
          <p:cNvSpPr/>
          <p:nvPr/>
        </p:nvSpPr>
        <p:spPr>
          <a:xfrm flipH="1">
            <a:off x="3933825" y="3428415"/>
            <a:ext cx="475297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&amp; engine data</a:t>
            </a:r>
          </a:p>
        </p:txBody>
      </p:sp>
      <p:sp>
        <p:nvSpPr>
          <p:cNvPr id="11" name="Arrow: Right 10">
            <a:extLst>
              <a:ext uri="{FF2B5EF4-FFF2-40B4-BE49-F238E27FC236}">
                <a16:creationId xmlns:a16="http://schemas.microsoft.com/office/drawing/2014/main" id="{0BB6330D-2433-4569-BC08-961467BF9FFE}"/>
              </a:ext>
            </a:extLst>
          </p:cNvPr>
          <p:cNvSpPr/>
          <p:nvPr/>
        </p:nvSpPr>
        <p:spPr>
          <a:xfrm flipH="1">
            <a:off x="3933825" y="4244487"/>
            <a:ext cx="7096124"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Not normally provided, assume average value for analyses</a:t>
            </a:r>
          </a:p>
        </p:txBody>
      </p:sp>
      <p:sp>
        <p:nvSpPr>
          <p:cNvPr id="12" name="Arrow: Right 11">
            <a:extLst>
              <a:ext uri="{FF2B5EF4-FFF2-40B4-BE49-F238E27FC236}">
                <a16:creationId xmlns:a16="http://schemas.microsoft.com/office/drawing/2014/main" id="{905FF833-8179-4EA1-A662-56F8D84E5E74}"/>
              </a:ext>
            </a:extLst>
          </p:cNvPr>
          <p:cNvSpPr/>
          <p:nvPr/>
        </p:nvSpPr>
        <p:spPr>
          <a:xfrm flipH="1">
            <a:off x="3933825" y="4974329"/>
            <a:ext cx="7096124" cy="5669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Taken from performance data, normally </a:t>
            </a:r>
            <a:r>
              <a:rPr lang="el-GR" altLang="en-US" dirty="0">
                <a:cs typeface="Tahoma" panose="020B0604030504040204" pitchFamily="34" charset="0"/>
              </a:rPr>
              <a:t>σ</a:t>
            </a:r>
            <a:r>
              <a:rPr lang="en-US" altLang="en-US" dirty="0">
                <a:cs typeface="Tahoma" panose="020B0604030504040204" pitchFamily="34" charset="0"/>
              </a:rPr>
              <a:t> = 1 (sea level take-off)</a:t>
            </a:r>
            <a:endParaRPr lang="en-US" altLang="en-US" dirty="0"/>
          </a:p>
        </p:txBody>
      </p:sp>
    </p:spTree>
    <p:extLst>
      <p:ext uri="{BB962C8B-B14F-4D97-AF65-F5344CB8AC3E}">
        <p14:creationId xmlns:p14="http://schemas.microsoft.com/office/powerpoint/2010/main" val="20825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3BEDA0A-BE4F-4474-0B11-71C07D3636C1}"/>
              </a:ext>
            </a:extLst>
          </p:cNvPr>
          <p:cNvGrpSpPr/>
          <p:nvPr/>
        </p:nvGrpSpPr>
        <p:grpSpPr>
          <a:xfrm>
            <a:off x="7099302" y="2270464"/>
            <a:ext cx="5092698" cy="3657600"/>
            <a:chOff x="6977608" y="2428254"/>
            <a:chExt cx="5092698" cy="3657600"/>
          </a:xfrm>
        </p:grpSpPr>
        <p:graphicFrame>
          <p:nvGraphicFramePr>
            <p:cNvPr id="6" name="Chart 5">
              <a:extLst>
                <a:ext uri="{FF2B5EF4-FFF2-40B4-BE49-F238E27FC236}">
                  <a16:creationId xmlns:a16="http://schemas.microsoft.com/office/drawing/2014/main" id="{18D2528C-1998-43E3-B4FE-9D633434E24A}"/>
                </a:ext>
              </a:extLst>
            </p:cNvPr>
            <p:cNvGraphicFramePr>
              <a:graphicFrameLocks/>
            </p:cNvGraphicFramePr>
            <p:nvPr>
              <p:extLst>
                <p:ext uri="{D42A27DB-BD31-4B8C-83A1-F6EECF244321}">
                  <p14:modId xmlns:p14="http://schemas.microsoft.com/office/powerpoint/2010/main" val="1871302363"/>
                </p:ext>
              </p:extLst>
            </p:nvPr>
          </p:nvGraphicFramePr>
          <p:xfrm>
            <a:off x="6977608" y="2428254"/>
            <a:ext cx="5092698"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4D11FBC3-4CBE-3514-14D2-5E65C24039B9}"/>
                </a:ext>
              </a:extLst>
            </p:cNvPr>
            <p:cNvSpPr/>
            <p:nvPr/>
          </p:nvSpPr>
          <p:spPr>
            <a:xfrm>
              <a:off x="9719353" y="38733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7BF0CC-3B83-7646-00DF-00186E849F30}"/>
                </a:ext>
              </a:extLst>
            </p:cNvPr>
            <p:cNvSpPr/>
            <p:nvPr/>
          </p:nvSpPr>
          <p:spPr>
            <a:xfrm>
              <a:off x="9369845"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24F71A-35EA-F875-2847-47962CED1723}"/>
                </a:ext>
              </a:extLst>
            </p:cNvPr>
            <p:cNvSpPr/>
            <p:nvPr/>
          </p:nvSpPr>
          <p:spPr>
            <a:xfrm>
              <a:off x="8722503"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B085BF-68AC-A202-0CFE-74F61E82F273}"/>
                </a:ext>
              </a:extLst>
            </p:cNvPr>
            <p:cNvSpPr/>
            <p:nvPr/>
          </p:nvSpPr>
          <p:spPr>
            <a:xfrm>
              <a:off x="10017187" y="478383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B35E1-D3DD-F29E-6C46-4322AD1E127E}"/>
                </a:ext>
              </a:extLst>
            </p:cNvPr>
            <p:cNvSpPr/>
            <p:nvPr/>
          </p:nvSpPr>
          <p:spPr>
            <a:xfrm>
              <a:off x="10171299" y="379751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016042-066C-BBEB-18A5-51A5C0ECF150}"/>
                </a:ext>
              </a:extLst>
            </p:cNvPr>
            <p:cNvSpPr/>
            <p:nvPr/>
          </p:nvSpPr>
          <p:spPr>
            <a:xfrm>
              <a:off x="10623362" y="4257054"/>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A3DC20-31FB-23A1-4369-65444C595FC2}"/>
                </a:ext>
              </a:extLst>
            </p:cNvPr>
            <p:cNvSpPr/>
            <p:nvPr/>
          </p:nvSpPr>
          <p:spPr>
            <a:xfrm>
              <a:off x="9981344" y="417419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20ACEC-0EC1-616E-CD82-4D408B02D14C}"/>
                </a:ext>
              </a:extLst>
            </p:cNvPr>
            <p:cNvSpPr/>
            <p:nvPr/>
          </p:nvSpPr>
          <p:spPr>
            <a:xfrm>
              <a:off x="11369401" y="39221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50CF1C-FD1D-5869-8F1F-342BEEA5A744}"/>
                </a:ext>
              </a:extLst>
            </p:cNvPr>
            <p:cNvSpPr/>
            <p:nvPr/>
          </p:nvSpPr>
          <p:spPr>
            <a:xfrm>
              <a:off x="10010151" y="398795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11C018-611A-8D6E-6D8E-456645F1D08E}"/>
                </a:ext>
              </a:extLst>
            </p:cNvPr>
            <p:cNvSpPr/>
            <p:nvPr/>
          </p:nvSpPr>
          <p:spPr>
            <a:xfrm>
              <a:off x="9566214" y="425569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17F6B59-C0D9-E1C9-C897-E2EDA7406642}"/>
                </a:ext>
              </a:extLst>
            </p:cNvPr>
            <p:cNvSpPr/>
            <p:nvPr/>
          </p:nvSpPr>
          <p:spPr>
            <a:xfrm>
              <a:off x="10657493" y="415295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59E044-D8B5-1D8F-1BE5-CF02EFB07563}"/>
                </a:ext>
              </a:extLst>
            </p:cNvPr>
            <p:cNvSpPr/>
            <p:nvPr/>
          </p:nvSpPr>
          <p:spPr>
            <a:xfrm>
              <a:off x="10818034" y="339176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2D6D97-4036-23F4-45AA-1FC4A3472161}"/>
                </a:ext>
              </a:extLst>
            </p:cNvPr>
            <p:cNvSpPr/>
            <p:nvPr/>
          </p:nvSpPr>
          <p:spPr>
            <a:xfrm>
              <a:off x="11531304" y="3320743"/>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505860-6034-9E43-33E8-BF366B10376F}"/>
                </a:ext>
              </a:extLst>
            </p:cNvPr>
            <p:cNvSpPr/>
            <p:nvPr/>
          </p:nvSpPr>
          <p:spPr>
            <a:xfrm>
              <a:off x="10621650" y="354331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306175" cy="1143000"/>
          </a:xfrm>
        </p:spPr>
        <p:txBody>
          <a:bodyPr/>
          <a:lstStyle/>
          <a:p>
            <a:r>
              <a:rPr lang="en-US" dirty="0"/>
              <a:t>6.4.2 Sizing for Take-off Requirements (Example Prop. A/C)</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eaLnBrk="1" hangingPunct="1">
              <a:spcBef>
                <a:spcPct val="20000"/>
              </a:spcBef>
              <a:buNone/>
            </a:pPr>
            <a:r>
              <a:rPr lang="en-US" altLang="en-US" dirty="0"/>
              <a:t>			</a:t>
            </a:r>
            <a:r>
              <a:rPr lang="en-US" altLang="en-US" dirty="0" err="1"/>
              <a:t>s</a:t>
            </a:r>
            <a:r>
              <a:rPr lang="en-US" altLang="en-US" baseline="-25000" dirty="0" err="1"/>
              <a:t>TO</a:t>
            </a:r>
            <a:r>
              <a:rPr lang="en-US" altLang="en-US" dirty="0"/>
              <a:t>= 0.0577 * TOP</a:t>
            </a:r>
            <a:r>
              <a:rPr lang="en-US" altLang="en-US" baseline="30000" dirty="0"/>
              <a:t>2</a:t>
            </a:r>
            <a:r>
              <a:rPr lang="en-US" altLang="en-US" baseline="-25000" dirty="0"/>
              <a:t>prop</a:t>
            </a:r>
            <a:r>
              <a:rPr lang="en-US" altLang="en-US" dirty="0"/>
              <a:t> + 8.6726 * </a:t>
            </a:r>
            <a:r>
              <a:rPr lang="en-US" altLang="en-US" dirty="0" err="1"/>
              <a:t>TOP</a:t>
            </a:r>
            <a:r>
              <a:rPr lang="en-US" altLang="en-US" baseline="-25000" dirty="0" err="1"/>
              <a:t>prop</a:t>
            </a:r>
            <a:endParaRPr lang="en-US" altLang="en-US" dirty="0"/>
          </a:p>
          <a:p>
            <a:endParaRPr lang="en-US" altLang="en-US" dirty="0"/>
          </a:p>
          <a:p>
            <a:r>
              <a:rPr lang="en-US" altLang="en-US" dirty="0"/>
              <a:t>The take-off length </a:t>
            </a:r>
            <a:r>
              <a:rPr lang="en-US" altLang="en-US" dirty="0" err="1"/>
              <a:t>s</a:t>
            </a:r>
            <a:r>
              <a:rPr lang="en-US" altLang="en-US" baseline="-25000" dirty="0" err="1"/>
              <a:t>TO</a:t>
            </a:r>
            <a:r>
              <a:rPr lang="en-US" altLang="en-US" baseline="-25000" dirty="0"/>
              <a:t>  </a:t>
            </a:r>
            <a:r>
              <a:rPr lang="en-US" altLang="en-US" dirty="0"/>
              <a:t>for a new A/C is </a:t>
            </a:r>
            <a:r>
              <a:rPr lang="en-US" altLang="en-US" dirty="0" err="1"/>
              <a:t>s</a:t>
            </a:r>
            <a:r>
              <a:rPr lang="en-US" altLang="en-US" baseline="-25000" dirty="0" err="1"/>
              <a:t>TO</a:t>
            </a:r>
            <a:r>
              <a:rPr lang="en-US" altLang="en-US" dirty="0"/>
              <a:t> = 700 m</a:t>
            </a:r>
          </a:p>
          <a:p>
            <a:pPr eaLnBrk="1" hangingPunct="1">
              <a:spcBef>
                <a:spcPct val="20000"/>
              </a:spcBef>
            </a:pPr>
            <a:endParaRPr lang="en-US" altLang="en-US" dirty="0"/>
          </a:p>
          <a:p>
            <a:pPr eaLnBrk="1" hangingPunct="1">
              <a:spcBef>
                <a:spcPct val="20000"/>
              </a:spcBef>
            </a:pPr>
            <a:r>
              <a:rPr lang="en-US" altLang="en-US" dirty="0"/>
              <a:t>Solving for </a:t>
            </a:r>
            <a:r>
              <a:rPr lang="en-US" altLang="en-US" dirty="0" err="1"/>
              <a:t>TOP</a:t>
            </a:r>
            <a:r>
              <a:rPr lang="en-US" altLang="en-US" baseline="-25000" dirty="0" err="1"/>
              <a:t>prop</a:t>
            </a:r>
            <a:r>
              <a:rPr lang="en-US" altLang="en-US" dirty="0"/>
              <a:t> leads to:</a:t>
            </a:r>
          </a:p>
          <a:p>
            <a:pPr lvl="1"/>
            <a:r>
              <a:rPr lang="en-US" altLang="en-US" dirty="0"/>
              <a:t>TOP</a:t>
            </a:r>
            <a:r>
              <a:rPr lang="en-US" altLang="en-US" baseline="-25000" dirty="0"/>
              <a:t>1</a:t>
            </a:r>
            <a:r>
              <a:rPr lang="en-US" altLang="en-US" dirty="0"/>
              <a:t> = 58.18</a:t>
            </a:r>
          </a:p>
          <a:p>
            <a:pPr lvl="1"/>
            <a:r>
              <a:rPr lang="en-US" altLang="en-US" dirty="0"/>
              <a:t>TOP</a:t>
            </a:r>
            <a:r>
              <a:rPr lang="en-US" altLang="en-US" baseline="-25000" dirty="0"/>
              <a:t>2</a:t>
            </a:r>
            <a:r>
              <a:rPr lang="en-US" altLang="en-US" dirty="0"/>
              <a:t> = -208.49</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331912" y="4618839"/>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sp>
        <p:nvSpPr>
          <p:cNvPr id="22" name="Oval 21">
            <a:extLst>
              <a:ext uri="{FF2B5EF4-FFF2-40B4-BE49-F238E27FC236}">
                <a16:creationId xmlns:a16="http://schemas.microsoft.com/office/drawing/2014/main" id="{A13CF2D3-1817-80D3-23EA-BD2B66EC1655}"/>
              </a:ext>
            </a:extLst>
          </p:cNvPr>
          <p:cNvSpPr/>
          <p:nvPr/>
        </p:nvSpPr>
        <p:spPr>
          <a:xfrm>
            <a:off x="11136111" y="3220761"/>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2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58.18</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(Prop A/C </a:t>
            </a:r>
            <a:r>
              <a:rPr lang="en-US" altLang="en-US" sz="2000" dirty="0" err="1"/>
              <a:t>C</a:t>
            </a:r>
            <a:r>
              <a:rPr lang="en-US" altLang="en-US" sz="2000" baseline="-25000" dirty="0" err="1"/>
              <a:t>LMax</a:t>
            </a:r>
            <a:r>
              <a:rPr lang="en-US" altLang="en-US" sz="2000" dirty="0"/>
              <a:t> ranges from 1.3-1.9)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13568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677650" cy="1143000"/>
          </a:xfrm>
        </p:spPr>
        <p:txBody>
          <a:bodyPr/>
          <a:lstStyle/>
          <a:p>
            <a:r>
              <a:rPr lang="en-US" dirty="0"/>
              <a:t>6.4.2 Sizing for Take-off Requirements (Example Prop. A/C)</a:t>
            </a:r>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nvGraphicFramePr>
        <p:xfrm>
          <a:off x="4006850" y="3784600"/>
          <a:ext cx="4179888" cy="927100"/>
        </p:xfrm>
        <a:graphic>
          <a:graphicData uri="http://schemas.openxmlformats.org/presentationml/2006/ole">
            <mc:AlternateContent xmlns:mc="http://schemas.openxmlformats.org/markup-compatibility/2006">
              <mc:Choice xmlns:v="urn:schemas-microsoft-com:vml" Requires="v">
                <p:oleObj name="Equation" r:id="rId5" imgW="2349360" imgH="520560" progId="Equation.DSMT4">
                  <p:embed/>
                </p:oleObj>
              </mc:Choice>
              <mc:Fallback>
                <p:oleObj name="Equation" r:id="rId5" imgW="2349360" imgH="52056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06850" y="3784600"/>
                        <a:ext cx="4179888" cy="927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2305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6C21658D-4697-4D7B-9CD0-3BEB399D91B6}"/>
              </a:ext>
            </a:extLst>
          </p:cNvPr>
          <p:cNvGraphicFramePr>
            <a:graphicFrameLocks noChangeAspect="1"/>
          </p:cNvGraphicFramePr>
          <p:nvPr>
            <p:extLst>
              <p:ext uri="{D42A27DB-BD31-4B8C-83A1-F6EECF244321}">
                <p14:modId xmlns:p14="http://schemas.microsoft.com/office/powerpoint/2010/main" val="2248237224"/>
              </p:ext>
            </p:extLst>
          </p:nvPr>
        </p:nvGraphicFramePr>
        <p:xfrm>
          <a:off x="2051050" y="1279525"/>
          <a:ext cx="7670800" cy="466248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439525" cy="1143000"/>
          </a:xfrm>
        </p:spPr>
        <p:txBody>
          <a:bodyPr/>
          <a:lstStyle/>
          <a:p>
            <a:r>
              <a:rPr lang="en-US" dirty="0"/>
              <a:t>6.4.2 Sizing for Take-off Requirements (Example Prop. A/C)</a:t>
            </a:r>
          </a:p>
        </p:txBody>
      </p:sp>
      <p:grpSp>
        <p:nvGrpSpPr>
          <p:cNvPr id="10" name="Group 9">
            <a:extLst>
              <a:ext uri="{FF2B5EF4-FFF2-40B4-BE49-F238E27FC236}">
                <a16:creationId xmlns:a16="http://schemas.microsoft.com/office/drawing/2014/main" id="{7F9DE2AA-F469-4A91-BA5E-E439B2B0C7D7}"/>
              </a:ext>
            </a:extLst>
          </p:cNvPr>
          <p:cNvGrpSpPr/>
          <p:nvPr/>
        </p:nvGrpSpPr>
        <p:grpSpPr>
          <a:xfrm>
            <a:off x="2828924" y="2314575"/>
            <a:ext cx="6662728" cy="2819400"/>
            <a:chOff x="3996520" y="1962150"/>
            <a:chExt cx="6108695" cy="2819400"/>
          </a:xfrm>
        </p:grpSpPr>
        <p:sp>
          <p:nvSpPr>
            <p:cNvPr id="11" name="Freeform: Shape 10">
              <a:extLst>
                <a:ext uri="{FF2B5EF4-FFF2-40B4-BE49-F238E27FC236}">
                  <a16:creationId xmlns:a16="http://schemas.microsoft.com/office/drawing/2014/main" id="{549E3C23-0FC7-4A81-AAA4-BFABB74528A2}"/>
                </a:ext>
              </a:extLst>
            </p:cNvPr>
            <p:cNvSpPr/>
            <p:nvPr/>
          </p:nvSpPr>
          <p:spPr>
            <a:xfrm flipH="1">
              <a:off x="3996520" y="1962150"/>
              <a:ext cx="6108695"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597191 w 5692877"/>
                <a:gd name="connsiteY4" fmla="*/ 2617679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77" h="3884659">
                  <a:moveTo>
                    <a:pt x="12200" y="3858958"/>
                  </a:moveTo>
                  <a:lnTo>
                    <a:pt x="5692877" y="3884659"/>
                  </a:lnTo>
                  <a:lnTo>
                    <a:pt x="5692877" y="0"/>
                  </a:lnTo>
                  <a:lnTo>
                    <a:pt x="4607861" y="26795"/>
                  </a:lnTo>
                  <a:cubicBezTo>
                    <a:pt x="4278754" y="1628662"/>
                    <a:pt x="3094052" y="2269631"/>
                    <a:pt x="2649863" y="2532743"/>
                  </a:cubicBezTo>
                  <a:cubicBezTo>
                    <a:pt x="2117888" y="2767542"/>
                    <a:pt x="819310" y="3060240"/>
                    <a:pt x="0" y="3160783"/>
                  </a:cubicBezTo>
                  <a:lnTo>
                    <a:pt x="12200" y="3858958"/>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6A39436-7D47-4C4D-B31D-B24F8C8C0BFF}"/>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1075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F4FA7EE4-B278-4D2D-9360-0D3699DB203C}"/>
              </a:ext>
            </a:extLst>
          </p:cNvPr>
          <p:cNvGraphicFramePr>
            <a:graphicFrameLocks noChangeAspect="1"/>
          </p:cNvGraphicFramePr>
          <p:nvPr>
            <p:extLst>
              <p:ext uri="{D42A27DB-BD31-4B8C-83A1-F6EECF244321}">
                <p14:modId xmlns:p14="http://schemas.microsoft.com/office/powerpoint/2010/main" val="627067951"/>
              </p:ext>
            </p:extLst>
          </p:nvPr>
        </p:nvGraphicFramePr>
        <p:xfrm>
          <a:off x="2028825" y="1218406"/>
          <a:ext cx="8340725" cy="46688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Prop. A/C)</a:t>
            </a:r>
          </a:p>
        </p:txBody>
      </p:sp>
      <p:grpSp>
        <p:nvGrpSpPr>
          <p:cNvPr id="11" name="Group 10">
            <a:extLst>
              <a:ext uri="{FF2B5EF4-FFF2-40B4-BE49-F238E27FC236}">
                <a16:creationId xmlns:a16="http://schemas.microsoft.com/office/drawing/2014/main" id="{0DF78170-55B2-4486-A6B4-B947A9ED9B3B}"/>
              </a:ext>
            </a:extLst>
          </p:cNvPr>
          <p:cNvGrpSpPr/>
          <p:nvPr/>
        </p:nvGrpSpPr>
        <p:grpSpPr>
          <a:xfrm>
            <a:off x="2952750" y="2269831"/>
            <a:ext cx="5010150" cy="2940344"/>
            <a:chOff x="3892429" y="1954120"/>
            <a:chExt cx="6083584" cy="2827430"/>
          </a:xfrm>
        </p:grpSpPr>
        <p:sp>
          <p:nvSpPr>
            <p:cNvPr id="12" name="Freeform: Shape 11">
              <a:extLst>
                <a:ext uri="{FF2B5EF4-FFF2-40B4-BE49-F238E27FC236}">
                  <a16:creationId xmlns:a16="http://schemas.microsoft.com/office/drawing/2014/main" id="{C621E1BC-5865-4406-AD47-C5324AFFD64C}"/>
                </a:ext>
              </a:extLst>
            </p:cNvPr>
            <p:cNvSpPr/>
            <p:nvPr/>
          </p:nvSpPr>
          <p:spPr>
            <a:xfrm flipH="1">
              <a:off x="3892429" y="1954120"/>
              <a:ext cx="6083584" cy="282743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95723">
                  <a:moveTo>
                    <a:pt x="0" y="3870022"/>
                  </a:moveTo>
                  <a:lnTo>
                    <a:pt x="5680677" y="3895723"/>
                  </a:lnTo>
                  <a:lnTo>
                    <a:pt x="5680677" y="11064"/>
                  </a:lnTo>
                  <a:lnTo>
                    <a:pt x="4217670" y="0"/>
                  </a:lnTo>
                  <a:cubicBezTo>
                    <a:pt x="3894054" y="1125715"/>
                    <a:pt x="3215078" y="1607770"/>
                    <a:pt x="2642631" y="2051917"/>
                  </a:cubicBezTo>
                  <a:cubicBezTo>
                    <a:pt x="2209972" y="2400776"/>
                    <a:pt x="801202" y="2771782"/>
                    <a:pt x="14136" y="2909902"/>
                  </a:cubicBezTo>
                  <a:lnTo>
                    <a:pt x="0" y="3870022"/>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611D9B-00E9-4D72-9195-4BCBF27080A7}"/>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36384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graphicFrame>
        <p:nvGraphicFramePr>
          <p:cNvPr id="15" name="Object 6">
            <a:extLst>
              <a:ext uri="{FF2B5EF4-FFF2-40B4-BE49-F238E27FC236}">
                <a16:creationId xmlns:a16="http://schemas.microsoft.com/office/drawing/2014/main" id="{53689800-D883-4C94-B17A-790FFA36D459}"/>
              </a:ext>
            </a:extLst>
          </p:cNvPr>
          <p:cNvGraphicFramePr>
            <a:graphicFrameLocks noChangeAspect="1"/>
          </p:cNvGraphicFramePr>
          <p:nvPr>
            <p:extLst>
              <p:ext uri="{D42A27DB-BD31-4B8C-83A1-F6EECF244321}">
                <p14:modId xmlns:p14="http://schemas.microsoft.com/office/powerpoint/2010/main" val="4082704101"/>
              </p:ext>
            </p:extLst>
          </p:nvPr>
        </p:nvGraphicFramePr>
        <p:xfrm>
          <a:off x="50800" y="1888050"/>
          <a:ext cx="5994400" cy="41540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4">
            <a:extLst>
              <a:ext uri="{FF2B5EF4-FFF2-40B4-BE49-F238E27FC236}">
                <a16:creationId xmlns:a16="http://schemas.microsoft.com/office/drawing/2014/main" id="{96F3AFC6-61FD-4685-8F73-6CFE298BC9A8}"/>
              </a:ext>
            </a:extLst>
          </p:cNvPr>
          <p:cNvGraphicFramePr>
            <a:graphicFrameLocks noChangeAspect="1"/>
          </p:cNvGraphicFramePr>
          <p:nvPr>
            <p:extLst>
              <p:ext uri="{D42A27DB-BD31-4B8C-83A1-F6EECF244321}">
                <p14:modId xmlns:p14="http://schemas.microsoft.com/office/powerpoint/2010/main" val="3851073992"/>
              </p:ext>
            </p:extLst>
          </p:nvPr>
        </p:nvGraphicFramePr>
        <p:xfrm>
          <a:off x="6143104" y="1888051"/>
          <a:ext cx="5998096" cy="4154098"/>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53" descr="warning">
            <a:extLst>
              <a:ext uri="{FF2B5EF4-FFF2-40B4-BE49-F238E27FC236}">
                <a16:creationId xmlns:a16="http://schemas.microsoft.com/office/drawing/2014/main" id="{1D5AF7C9-9FE4-463E-A807-7F20FF3A52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1596571"/>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3">
            <a:extLst>
              <a:ext uri="{FF2B5EF4-FFF2-40B4-BE49-F238E27FC236}">
                <a16:creationId xmlns:a16="http://schemas.microsoft.com/office/drawing/2014/main" id="{2E556F95-5A0B-A0D0-B233-5618208A6BE4}"/>
              </a:ext>
            </a:extLst>
          </p:cNvPr>
          <p:cNvSpPr>
            <a:spLocks noGrp="1"/>
          </p:cNvSpPr>
          <p:nvPr>
            <p:ph idx="1"/>
          </p:nvPr>
        </p:nvSpPr>
        <p:spPr>
          <a:xfrm>
            <a:off x="609600" y="1600207"/>
            <a:ext cx="10972800" cy="2869051"/>
          </a:xfrm>
        </p:spPr>
        <p:txBody>
          <a:bodyPr/>
          <a:lstStyle/>
          <a:p>
            <a:pPr marL="0" indent="0">
              <a:buNone/>
            </a:pPr>
            <a:r>
              <a:rPr lang="en-US" altLang="en-US" dirty="0"/>
              <a:t>Similarly to Propeller Aircraft, the following graphs may be constructed for a Bus. Jet</a:t>
            </a:r>
          </a:p>
          <a:p>
            <a:pPr marL="0" indent="0" eaLnBrk="1" hangingPunct="1">
              <a:spcBef>
                <a:spcPct val="20000"/>
              </a:spcBef>
              <a:buNone/>
            </a:pPr>
            <a:endParaRPr lang="en-US" dirty="0"/>
          </a:p>
        </p:txBody>
      </p:sp>
    </p:spTree>
    <p:extLst>
      <p:ext uri="{BB962C8B-B14F-4D97-AF65-F5344CB8AC3E}">
        <p14:creationId xmlns:p14="http://schemas.microsoft.com/office/powerpoint/2010/main" val="129847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Have you generated concepts for your requirements?</a:t>
            </a:r>
          </a:p>
          <a:p>
            <a:pPr>
              <a:lnSpc>
                <a:spcPct val="150000"/>
              </a:lnSpc>
              <a:buFont typeface="Wingdings" panose="05000000000000000000" pitchFamily="2" charset="2"/>
              <a:buChar char="ü"/>
            </a:pPr>
            <a:r>
              <a:rPr lang="en-US" dirty="0"/>
              <a:t>Have you worked on your CAD models (generating/annotating technical drawings)?</a:t>
            </a:r>
          </a:p>
          <a:p>
            <a:pPr>
              <a:lnSpc>
                <a:spcPct val="150000"/>
              </a:lnSpc>
              <a:buFont typeface="Wingdings" panose="05000000000000000000" pitchFamily="2" charset="2"/>
              <a:buChar char="ü"/>
            </a:pPr>
            <a:r>
              <a:rPr lang="en-US" dirty="0"/>
              <a:t>Have you completed the “inside-out” cross-section fuselage design process?</a:t>
            </a:r>
          </a:p>
          <a:p>
            <a:pPr>
              <a:lnSpc>
                <a:spcPct val="150000"/>
              </a:lnSpc>
              <a:buFont typeface="Wingdings" panose="05000000000000000000" pitchFamily="2" charset="2"/>
              <a:buChar char="ü"/>
            </a:pPr>
            <a:r>
              <a:rPr lang="en-US" dirty="0"/>
              <a:t>Have you started writing assignment 1 (due soon)!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922888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687175"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a:buNone/>
            </a:pPr>
            <a:r>
              <a:rPr lang="en-US" altLang="en-US" dirty="0"/>
              <a:t>			1500 = -2x10</a:t>
            </a:r>
            <a:r>
              <a:rPr lang="en-US" altLang="en-US" baseline="30000" dirty="0"/>
              <a:t>-5</a:t>
            </a:r>
            <a:r>
              <a:rPr lang="en-US" altLang="en-US" dirty="0"/>
              <a:t> x TOP</a:t>
            </a:r>
            <a:r>
              <a:rPr lang="en-US" altLang="en-US" baseline="30000" dirty="0"/>
              <a:t>2</a:t>
            </a:r>
            <a:r>
              <a:rPr lang="en-US" altLang="en-US" baseline="-25000" dirty="0"/>
              <a:t>jet</a:t>
            </a:r>
            <a:r>
              <a:rPr lang="en-US" altLang="en-US" dirty="0"/>
              <a:t> + 0.3623 x </a:t>
            </a:r>
            <a:r>
              <a:rPr lang="en-US" altLang="en-US" dirty="0" err="1"/>
              <a:t>TOP</a:t>
            </a:r>
            <a:r>
              <a:rPr lang="en-US" altLang="en-US" baseline="-25000" dirty="0" err="1"/>
              <a:t>jet</a:t>
            </a:r>
            <a:endParaRPr lang="en-US" altLang="en-US" dirty="0"/>
          </a:p>
          <a:p>
            <a:endParaRPr lang="en-US" altLang="en-US" dirty="0"/>
          </a:p>
          <a:p>
            <a:r>
              <a:rPr lang="en-US" altLang="en-US" dirty="0"/>
              <a:t>If the design take-off length is </a:t>
            </a:r>
            <a:r>
              <a:rPr lang="en-US" altLang="en-US" dirty="0" err="1"/>
              <a:t>s</a:t>
            </a:r>
            <a:r>
              <a:rPr lang="en-US" altLang="en-US" baseline="-25000" dirty="0" err="1"/>
              <a:t>TO</a:t>
            </a:r>
            <a:r>
              <a:rPr lang="en-US" altLang="en-US" dirty="0"/>
              <a:t> = 1500 m</a:t>
            </a:r>
          </a:p>
          <a:p>
            <a:pPr eaLnBrk="1" hangingPunct="1">
              <a:spcBef>
                <a:spcPct val="20000"/>
              </a:spcBef>
            </a:pPr>
            <a:r>
              <a:rPr lang="en-US" altLang="en-US" dirty="0"/>
              <a:t>Solving for </a:t>
            </a:r>
            <a:r>
              <a:rPr lang="en-US" altLang="en-US" dirty="0" err="1"/>
              <a:t>TOP</a:t>
            </a:r>
            <a:r>
              <a:rPr lang="en-US" altLang="en-US" baseline="-25000" dirty="0" err="1"/>
              <a:t>jet</a:t>
            </a:r>
            <a:r>
              <a:rPr lang="en-US" altLang="en-US" dirty="0"/>
              <a:t> leads to:</a:t>
            </a:r>
          </a:p>
          <a:p>
            <a:pPr lvl="1"/>
            <a:r>
              <a:rPr lang="en-US" altLang="en-US" dirty="0"/>
              <a:t>TOP</a:t>
            </a:r>
            <a:r>
              <a:rPr lang="en-US" altLang="en-US" baseline="-25000" dirty="0"/>
              <a:t>1</a:t>
            </a:r>
            <a:r>
              <a:rPr lang="en-US" altLang="en-US" dirty="0"/>
              <a:t> = 6404</a:t>
            </a:r>
          </a:p>
          <a:p>
            <a:pPr lvl="1"/>
            <a:r>
              <a:rPr lang="en-US" altLang="en-US" dirty="0"/>
              <a:t>TOP</a:t>
            </a:r>
            <a:r>
              <a:rPr lang="en-US" altLang="en-US" baseline="-25000" dirty="0"/>
              <a:t>2</a:t>
            </a:r>
            <a:r>
              <a:rPr lang="en-US" altLang="en-US" dirty="0"/>
              <a:t> = 11710</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171428" y="4357697"/>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graphicFrame>
        <p:nvGraphicFramePr>
          <p:cNvPr id="3" name="Object 4">
            <a:extLst>
              <a:ext uri="{FF2B5EF4-FFF2-40B4-BE49-F238E27FC236}">
                <a16:creationId xmlns:a16="http://schemas.microsoft.com/office/drawing/2014/main" id="{02097485-24FC-4A71-BCDE-FDE69C09845D}"/>
              </a:ext>
            </a:extLst>
          </p:cNvPr>
          <p:cNvGraphicFramePr>
            <a:graphicFrameLocks noChangeAspect="1"/>
          </p:cNvGraphicFramePr>
          <p:nvPr>
            <p:extLst>
              <p:ext uri="{D42A27DB-BD31-4B8C-83A1-F6EECF244321}">
                <p14:modId xmlns:p14="http://schemas.microsoft.com/office/powerpoint/2010/main" val="1356897388"/>
              </p:ext>
            </p:extLst>
          </p:nvPr>
        </p:nvGraphicFramePr>
        <p:xfrm>
          <a:off x="6886574" y="2248845"/>
          <a:ext cx="5254625" cy="3639193"/>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7B7F1490-8C5C-45A6-BE54-027871FC71B1}"/>
              </a:ext>
            </a:extLst>
          </p:cNvPr>
          <p:cNvSpPr/>
          <p:nvPr/>
        </p:nvSpPr>
        <p:spPr>
          <a:xfrm>
            <a:off x="9342982" y="3519504"/>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6C98281C-F2C8-44C2-A9A6-3825EFD08627}"/>
              </a:ext>
            </a:extLst>
          </p:cNvPr>
          <p:cNvSpPr/>
          <p:nvPr/>
        </p:nvSpPr>
        <p:spPr>
          <a:xfrm rot="2700000">
            <a:off x="11060179" y="3426558"/>
            <a:ext cx="558263" cy="559221"/>
          </a:xfrm>
          <a:prstGeom prst="plus">
            <a:avLst>
              <a:gd name="adj" fmla="val 392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1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889397"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6404</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(Business jet </a:t>
            </a:r>
            <a:r>
              <a:rPr lang="en-US" altLang="en-US" sz="2000" dirty="0" err="1"/>
              <a:t>C</a:t>
            </a:r>
            <a:r>
              <a:rPr lang="en-US" altLang="en-US" sz="2000" baseline="-25000" dirty="0" err="1"/>
              <a:t>LMax</a:t>
            </a:r>
            <a:r>
              <a:rPr lang="en-US" altLang="en-US" sz="2000" dirty="0"/>
              <a:t> ranges from 1.6-2.2)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extLst>
              <p:ext uri="{D42A27DB-BD31-4B8C-83A1-F6EECF244321}">
                <p14:modId xmlns:p14="http://schemas.microsoft.com/office/powerpoint/2010/main" val="1105702560"/>
              </p:ext>
            </p:extLst>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extLst>
              <p:ext uri="{D42A27DB-BD31-4B8C-83A1-F6EECF244321}">
                <p14:modId xmlns:p14="http://schemas.microsoft.com/office/powerpoint/2010/main" val="1598728177"/>
              </p:ext>
            </p:extLst>
          </p:nvPr>
        </p:nvGraphicFramePr>
        <p:xfrm>
          <a:off x="4062413" y="3817938"/>
          <a:ext cx="4067175" cy="858837"/>
        </p:xfrm>
        <a:graphic>
          <a:graphicData uri="http://schemas.openxmlformats.org/presentationml/2006/ole">
            <mc:AlternateContent xmlns:mc="http://schemas.openxmlformats.org/markup-compatibility/2006">
              <mc:Choice xmlns:v="urn:schemas-microsoft-com:vml" Requires="v">
                <p:oleObj name="Equation" r:id="rId5" imgW="2286000" imgH="482400" progId="Equation.DSMT4">
                  <p:embed/>
                </p:oleObj>
              </mc:Choice>
              <mc:Fallback>
                <p:oleObj name="Equation" r:id="rId5" imgW="2286000" imgH="48240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62413" y="3817938"/>
                        <a:ext cx="4067175" cy="8588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4427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582401" cy="1143000"/>
          </a:xfrm>
        </p:spPr>
        <p:txBody>
          <a:bodyPr/>
          <a:lstStyle/>
          <a:p>
            <a:r>
              <a:rPr lang="en-US" dirty="0"/>
              <a:t>6.4.2 Sizing for Take-off Requirements (Example Business Jet)</a:t>
            </a:r>
          </a:p>
        </p:txBody>
      </p:sp>
      <p:graphicFrame>
        <p:nvGraphicFramePr>
          <p:cNvPr id="12" name="Object 5">
            <a:extLst>
              <a:ext uri="{FF2B5EF4-FFF2-40B4-BE49-F238E27FC236}">
                <a16:creationId xmlns:a16="http://schemas.microsoft.com/office/drawing/2014/main" id="{B002945D-E90B-4D05-8A79-5A75B10522DF}"/>
              </a:ext>
            </a:extLst>
          </p:cNvPr>
          <p:cNvGraphicFramePr>
            <a:graphicFrameLocks noChangeAspect="1"/>
          </p:cNvGraphicFramePr>
          <p:nvPr>
            <p:extLst>
              <p:ext uri="{D42A27DB-BD31-4B8C-83A1-F6EECF244321}">
                <p14:modId xmlns:p14="http://schemas.microsoft.com/office/powerpoint/2010/main" val="811204640"/>
              </p:ext>
            </p:extLst>
          </p:nvPr>
        </p:nvGraphicFramePr>
        <p:xfrm>
          <a:off x="2032000" y="965200"/>
          <a:ext cx="8128000" cy="483235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a:extLst>
              <a:ext uri="{FF2B5EF4-FFF2-40B4-BE49-F238E27FC236}">
                <a16:creationId xmlns:a16="http://schemas.microsoft.com/office/drawing/2014/main" id="{7E0342F8-1052-441D-8E8D-52C1E7D4972F}"/>
              </a:ext>
            </a:extLst>
          </p:cNvPr>
          <p:cNvGrpSpPr/>
          <p:nvPr/>
        </p:nvGrpSpPr>
        <p:grpSpPr>
          <a:xfrm>
            <a:off x="2997261" y="1767156"/>
            <a:ext cx="6764541" cy="3123344"/>
            <a:chOff x="3439169" y="1838324"/>
            <a:chExt cx="4597329" cy="2894807"/>
          </a:xfrm>
        </p:grpSpPr>
        <p:sp>
          <p:nvSpPr>
            <p:cNvPr id="19" name="Freeform: Shape 18">
              <a:extLst>
                <a:ext uri="{FF2B5EF4-FFF2-40B4-BE49-F238E27FC236}">
                  <a16:creationId xmlns:a16="http://schemas.microsoft.com/office/drawing/2014/main" id="{2EBA79B5-0A82-4E09-BB24-3B4A79345CFB}"/>
                </a:ext>
              </a:extLst>
            </p:cNvPr>
            <p:cNvSpPr/>
            <p:nvPr/>
          </p:nvSpPr>
          <p:spPr>
            <a:xfrm>
              <a:off x="3439169" y="1838324"/>
              <a:ext cx="4597329"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8448"/>
                <a:gd name="connsiteY0" fmla="*/ 0 h 3162300"/>
                <a:gd name="connsiteX1" fmla="*/ 4581525 w 4588448"/>
                <a:gd name="connsiteY1" fmla="*/ 0 h 3162300"/>
                <a:gd name="connsiteX2" fmla="*/ 4588448 w 4588448"/>
                <a:gd name="connsiteY2" fmla="*/ 928170 h 3162300"/>
                <a:gd name="connsiteX3" fmla="*/ 0 w 4588448"/>
                <a:gd name="connsiteY3" fmla="*/ 3162300 h 3162300"/>
                <a:gd name="connsiteX4" fmla="*/ 19050 w 4588448"/>
                <a:gd name="connsiteY4" fmla="*/ 0 h 3162300"/>
                <a:gd name="connsiteX0" fmla="*/ 0 w 4597329"/>
                <a:gd name="connsiteY0" fmla="*/ 20804 h 3162300"/>
                <a:gd name="connsiteX1" fmla="*/ 4590406 w 4597329"/>
                <a:gd name="connsiteY1" fmla="*/ 0 h 3162300"/>
                <a:gd name="connsiteX2" fmla="*/ 4597329 w 4597329"/>
                <a:gd name="connsiteY2" fmla="*/ 928170 h 3162300"/>
                <a:gd name="connsiteX3" fmla="*/ 8881 w 4597329"/>
                <a:gd name="connsiteY3" fmla="*/ 3162300 h 3162300"/>
                <a:gd name="connsiteX4" fmla="*/ 0 w 4597329"/>
                <a:gd name="connsiteY4" fmla="*/ 20804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29" h="3162300">
                  <a:moveTo>
                    <a:pt x="0" y="20804"/>
                  </a:moveTo>
                  <a:lnTo>
                    <a:pt x="4590406" y="0"/>
                  </a:lnTo>
                  <a:cubicBezTo>
                    <a:pt x="4593740" y="465467"/>
                    <a:pt x="4593995" y="462703"/>
                    <a:pt x="4597329" y="928170"/>
                  </a:cubicBezTo>
                  <a:lnTo>
                    <a:pt x="8881" y="3162300"/>
                  </a:lnTo>
                  <a:cubicBezTo>
                    <a:pt x="5921" y="2115135"/>
                    <a:pt x="2960" y="1067969"/>
                    <a:pt x="0" y="20804"/>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615A95F-C238-4F9A-AC32-11E1724AA44B}"/>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751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06200" cy="1143000"/>
          </a:xfrm>
        </p:spPr>
        <p:txBody>
          <a:bodyPr/>
          <a:lstStyle/>
          <a:p>
            <a:r>
              <a:rPr lang="en-US" dirty="0"/>
              <a:t>6.4.2 Sizing for Take-off Requirements (Example Business Jet)</a:t>
            </a:r>
          </a:p>
        </p:txBody>
      </p:sp>
      <p:graphicFrame>
        <p:nvGraphicFramePr>
          <p:cNvPr id="5" name="Object 5">
            <a:extLst>
              <a:ext uri="{FF2B5EF4-FFF2-40B4-BE49-F238E27FC236}">
                <a16:creationId xmlns:a16="http://schemas.microsoft.com/office/drawing/2014/main" id="{58B0770C-72AB-4892-B530-AF01B2F53D12}"/>
              </a:ext>
            </a:extLst>
          </p:cNvPr>
          <p:cNvGraphicFramePr>
            <a:graphicFrameLocks noChangeAspect="1"/>
          </p:cNvGraphicFramePr>
          <p:nvPr>
            <p:extLst>
              <p:ext uri="{D42A27DB-BD31-4B8C-83A1-F6EECF244321}">
                <p14:modId xmlns:p14="http://schemas.microsoft.com/office/powerpoint/2010/main" val="3117109809"/>
              </p:ext>
            </p:extLst>
          </p:nvPr>
        </p:nvGraphicFramePr>
        <p:xfrm>
          <a:off x="2222500" y="1055688"/>
          <a:ext cx="7747000" cy="4610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2CB3DA4D-B9FD-4643-BCEF-2F69193684A8}"/>
              </a:ext>
            </a:extLst>
          </p:cNvPr>
          <p:cNvGrpSpPr/>
          <p:nvPr/>
        </p:nvGrpSpPr>
        <p:grpSpPr>
          <a:xfrm>
            <a:off x="3133618" y="1839074"/>
            <a:ext cx="4687091" cy="3010197"/>
            <a:chOff x="3448050" y="1838324"/>
            <a:chExt cx="4591590" cy="2894807"/>
          </a:xfrm>
        </p:grpSpPr>
        <p:sp>
          <p:nvSpPr>
            <p:cNvPr id="6" name="Freeform: Shape 5">
              <a:extLst>
                <a:ext uri="{FF2B5EF4-FFF2-40B4-BE49-F238E27FC236}">
                  <a16:creationId xmlns:a16="http://schemas.microsoft.com/office/drawing/2014/main" id="{D5926A12-A978-49AE-976F-F6AED96AFC5F}"/>
                </a:ext>
              </a:extLst>
            </p:cNvPr>
            <p:cNvSpPr/>
            <p:nvPr/>
          </p:nvSpPr>
          <p:spPr>
            <a:xfrm>
              <a:off x="3448050" y="1838324"/>
              <a:ext cx="4591590"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91590"/>
                <a:gd name="connsiteY0" fmla="*/ 0 h 3162300"/>
                <a:gd name="connsiteX1" fmla="*/ 4581525 w 4591590"/>
                <a:gd name="connsiteY1" fmla="*/ 0 h 3162300"/>
                <a:gd name="connsiteX2" fmla="*/ 4591590 w 4591590"/>
                <a:gd name="connsiteY2" fmla="*/ 1530116 h 3162300"/>
                <a:gd name="connsiteX3" fmla="*/ 0 w 4591590"/>
                <a:gd name="connsiteY3" fmla="*/ 3162300 h 3162300"/>
                <a:gd name="connsiteX4" fmla="*/ 19050 w 4591590"/>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590" h="3162300">
                  <a:moveTo>
                    <a:pt x="19050" y="0"/>
                  </a:moveTo>
                  <a:lnTo>
                    <a:pt x="4581525" y="0"/>
                  </a:lnTo>
                  <a:cubicBezTo>
                    <a:pt x="4584859" y="465467"/>
                    <a:pt x="4588256" y="1064649"/>
                    <a:pt x="4591590" y="1530116"/>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37DD34-D0F6-4751-A64F-C26EB2DA0C7D}"/>
                </a:ext>
              </a:extLst>
            </p:cNvPr>
            <p:cNvSpPr txBox="1"/>
            <p:nvPr/>
          </p:nvSpPr>
          <p:spPr>
            <a:xfrm>
              <a:off x="3704032" y="2489200"/>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309988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solidFill>
              </a:rPr>
              <a:t>	</a:t>
            </a:r>
            <a:r>
              <a:rPr lang="en-US" sz="1800" b="1" dirty="0">
                <a:solidFill>
                  <a:schemeClr val="bg1"/>
                </a:solidFill>
              </a:rPr>
              <a:t>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16164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landing requirements</a:t>
            </a:r>
          </a:p>
          <a:p>
            <a:r>
              <a:rPr lang="en-US" altLang="en-US" sz="2000" dirty="0"/>
              <a:t>Deceleration method used (brakes, speed brakes, thrust reversers)</a:t>
            </a:r>
          </a:p>
          <a:p>
            <a:r>
              <a:rPr lang="en-US" altLang="en-US" sz="2000" dirty="0"/>
              <a:t>Flying qualities of the airplane (high wing, low wing)</a:t>
            </a:r>
          </a:p>
          <a:p>
            <a:r>
              <a:rPr lang="en-US" altLang="en-US" sz="2000" dirty="0"/>
              <a:t>Landing weight W</a:t>
            </a:r>
            <a:r>
              <a:rPr lang="en-US" altLang="en-US" sz="2000" baseline="-25000" dirty="0"/>
              <a:t>L</a:t>
            </a:r>
            <a:endParaRPr lang="en-US" altLang="en-US" sz="2000" dirty="0"/>
          </a:p>
          <a:p>
            <a:r>
              <a:rPr lang="en-US" altLang="en-US" sz="2000" dirty="0"/>
              <a:t>Approach speed V</a:t>
            </a:r>
            <a:r>
              <a:rPr lang="en-US" altLang="en-US" sz="2000" baseline="-25000" dirty="0"/>
              <a:t>A</a:t>
            </a:r>
            <a:endParaRPr lang="en-US" altLang="en-US" sz="2000" dirty="0"/>
          </a:p>
          <a:p>
            <a:r>
              <a:rPr lang="en-US" altLang="en-US" sz="2000" dirty="0"/>
              <a:t>Pilot technique</a:t>
            </a:r>
          </a:p>
          <a:p>
            <a:r>
              <a:rPr lang="en-US" altLang="en-US" sz="2000" dirty="0"/>
              <a:t>Airworthiness/Design requirements</a:t>
            </a:r>
          </a:p>
          <a:p>
            <a:endParaRPr lang="en-US" altLang="en-US" sz="2000" dirty="0"/>
          </a:p>
          <a:p>
            <a:endParaRPr lang="en-US" altLang="en-US" sz="2000" dirty="0"/>
          </a:p>
          <a:p>
            <a:endParaRPr lang="en-US" altLang="en-US" sz="2000" dirty="0"/>
          </a:p>
          <a:p>
            <a:pPr marL="0" indent="0">
              <a:buNone/>
            </a:pPr>
            <a:r>
              <a:rPr lang="en-US" altLang="en-US" sz="2000" dirty="0"/>
              <a:t>In this stage of the design, we cannot perform any detailed calculation yet, so we again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85" name="Group 84">
            <a:extLst>
              <a:ext uri="{FF2B5EF4-FFF2-40B4-BE49-F238E27FC236}">
                <a16:creationId xmlns:a16="http://schemas.microsoft.com/office/drawing/2014/main" id="{A474EF0A-3BF6-405A-8B66-D5FAA76279E5}"/>
              </a:ext>
            </a:extLst>
          </p:cNvPr>
          <p:cNvGrpSpPr/>
          <p:nvPr/>
        </p:nvGrpSpPr>
        <p:grpSpPr>
          <a:xfrm>
            <a:off x="5769179" y="3133587"/>
            <a:ext cx="5534133" cy="1973820"/>
            <a:chOff x="153988" y="2811463"/>
            <a:chExt cx="8794750" cy="3136760"/>
          </a:xfrm>
        </p:grpSpPr>
        <p:sp>
          <p:nvSpPr>
            <p:cNvPr id="54" name="Line 5">
              <a:extLst>
                <a:ext uri="{FF2B5EF4-FFF2-40B4-BE49-F238E27FC236}">
                  <a16:creationId xmlns:a16="http://schemas.microsoft.com/office/drawing/2014/main" id="{7E4197CE-D1DF-4679-A916-083373B9B533}"/>
                </a:ext>
              </a:extLst>
            </p:cNvPr>
            <p:cNvSpPr>
              <a:spLocks noChangeShapeType="1"/>
            </p:cNvSpPr>
            <p:nvPr/>
          </p:nvSpPr>
          <p:spPr bwMode="auto">
            <a:xfrm flipH="1">
              <a:off x="261938" y="44958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56" name="Freeform 6">
              <a:extLst>
                <a:ext uri="{FF2B5EF4-FFF2-40B4-BE49-F238E27FC236}">
                  <a16:creationId xmlns:a16="http://schemas.microsoft.com/office/drawing/2014/main" id="{A7F1F4E2-19E7-40CB-9D41-BD21D8A2BC22}"/>
                </a:ext>
              </a:extLst>
            </p:cNvPr>
            <p:cNvSpPr>
              <a:spLocks/>
            </p:cNvSpPr>
            <p:nvPr/>
          </p:nvSpPr>
          <p:spPr bwMode="auto">
            <a:xfrm flipH="1">
              <a:off x="5062538" y="43434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58" name="Freeform 7">
              <a:extLst>
                <a:ext uri="{FF2B5EF4-FFF2-40B4-BE49-F238E27FC236}">
                  <a16:creationId xmlns:a16="http://schemas.microsoft.com/office/drawing/2014/main" id="{058650D5-D61C-42C2-9B2B-8AC2F012132E}"/>
                </a:ext>
              </a:extLst>
            </p:cNvPr>
            <p:cNvSpPr>
              <a:spLocks/>
            </p:cNvSpPr>
            <p:nvPr/>
          </p:nvSpPr>
          <p:spPr bwMode="auto">
            <a:xfrm flipH="1">
              <a:off x="3954463" y="40941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60" name="Line 8">
              <a:extLst>
                <a:ext uri="{FF2B5EF4-FFF2-40B4-BE49-F238E27FC236}">
                  <a16:creationId xmlns:a16="http://schemas.microsoft.com/office/drawing/2014/main" id="{6D755EF9-8870-47BD-84F9-0685725BCF7F}"/>
                </a:ext>
              </a:extLst>
            </p:cNvPr>
            <p:cNvSpPr>
              <a:spLocks noChangeShapeType="1"/>
            </p:cNvSpPr>
            <p:nvPr/>
          </p:nvSpPr>
          <p:spPr bwMode="auto">
            <a:xfrm flipH="1" flipV="1">
              <a:off x="1471613" y="28114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2" name="Line 9">
              <a:extLst>
                <a:ext uri="{FF2B5EF4-FFF2-40B4-BE49-F238E27FC236}">
                  <a16:creationId xmlns:a16="http://schemas.microsoft.com/office/drawing/2014/main" id="{1BAD7EB6-EE0E-485E-934E-FDB2561E3CBE}"/>
                </a:ext>
              </a:extLst>
            </p:cNvPr>
            <p:cNvSpPr>
              <a:spLocks noChangeShapeType="1"/>
            </p:cNvSpPr>
            <p:nvPr/>
          </p:nvSpPr>
          <p:spPr bwMode="auto">
            <a:xfrm flipH="1">
              <a:off x="8796338" y="43434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4" name="Line 10">
              <a:extLst>
                <a:ext uri="{FF2B5EF4-FFF2-40B4-BE49-F238E27FC236}">
                  <a16:creationId xmlns:a16="http://schemas.microsoft.com/office/drawing/2014/main" id="{2755BB8F-3538-44E4-93BE-6CDE96511F60}"/>
                </a:ext>
              </a:extLst>
            </p:cNvPr>
            <p:cNvSpPr>
              <a:spLocks noChangeShapeType="1"/>
            </p:cNvSpPr>
            <p:nvPr/>
          </p:nvSpPr>
          <p:spPr bwMode="auto">
            <a:xfrm flipH="1">
              <a:off x="5062538" y="43434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6" name="Line 11">
              <a:extLst>
                <a:ext uri="{FF2B5EF4-FFF2-40B4-BE49-F238E27FC236}">
                  <a16:creationId xmlns:a16="http://schemas.microsoft.com/office/drawing/2014/main" id="{99E7EF9C-FAC2-4FD4-A895-66FA3E28BBA0}"/>
                </a:ext>
              </a:extLst>
            </p:cNvPr>
            <p:cNvSpPr>
              <a:spLocks noChangeShapeType="1"/>
            </p:cNvSpPr>
            <p:nvPr/>
          </p:nvSpPr>
          <p:spPr bwMode="auto">
            <a:xfrm flipH="1">
              <a:off x="1481138" y="28194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8" name="Line 12">
              <a:extLst>
                <a:ext uri="{FF2B5EF4-FFF2-40B4-BE49-F238E27FC236}">
                  <a16:creationId xmlns:a16="http://schemas.microsoft.com/office/drawing/2014/main" id="{FD873E5A-C1CD-486B-85AE-C20161EFBFB1}"/>
                </a:ext>
              </a:extLst>
            </p:cNvPr>
            <p:cNvSpPr>
              <a:spLocks noChangeShapeType="1"/>
            </p:cNvSpPr>
            <p:nvPr/>
          </p:nvSpPr>
          <p:spPr bwMode="auto">
            <a:xfrm flipH="1">
              <a:off x="5062538" y="49530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0" name="Line 13">
              <a:extLst>
                <a:ext uri="{FF2B5EF4-FFF2-40B4-BE49-F238E27FC236}">
                  <a16:creationId xmlns:a16="http://schemas.microsoft.com/office/drawing/2014/main" id="{33463846-EA46-4778-BC22-1B1CCCC24EE7}"/>
                </a:ext>
              </a:extLst>
            </p:cNvPr>
            <p:cNvSpPr>
              <a:spLocks noChangeShapeType="1"/>
            </p:cNvSpPr>
            <p:nvPr/>
          </p:nvSpPr>
          <p:spPr bwMode="auto">
            <a:xfrm flipH="1">
              <a:off x="1481138" y="49530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2" name="Line 14">
              <a:extLst>
                <a:ext uri="{FF2B5EF4-FFF2-40B4-BE49-F238E27FC236}">
                  <a16:creationId xmlns:a16="http://schemas.microsoft.com/office/drawing/2014/main" id="{80F7BA76-6CE8-470A-A06A-1B8BAB19142E}"/>
                </a:ext>
              </a:extLst>
            </p:cNvPr>
            <p:cNvSpPr>
              <a:spLocks noChangeShapeType="1"/>
            </p:cNvSpPr>
            <p:nvPr/>
          </p:nvSpPr>
          <p:spPr bwMode="auto">
            <a:xfrm flipH="1">
              <a:off x="1481138" y="54102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4" name="Text Box 15">
              <a:extLst>
                <a:ext uri="{FF2B5EF4-FFF2-40B4-BE49-F238E27FC236}">
                  <a16:creationId xmlns:a16="http://schemas.microsoft.com/office/drawing/2014/main" id="{0E1D78FA-A6CF-4E50-94EE-6521ADB305BC}"/>
                </a:ext>
              </a:extLst>
            </p:cNvPr>
            <p:cNvSpPr txBox="1">
              <a:spLocks noChangeArrowheads="1"/>
            </p:cNvSpPr>
            <p:nvPr/>
          </p:nvSpPr>
          <p:spPr bwMode="auto">
            <a:xfrm flipH="1">
              <a:off x="6434137" y="4529137"/>
              <a:ext cx="1798613"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Ground roll</a:t>
              </a:r>
            </a:p>
          </p:txBody>
        </p:sp>
        <p:sp>
          <p:nvSpPr>
            <p:cNvPr id="76" name="Text Box 16">
              <a:extLst>
                <a:ext uri="{FF2B5EF4-FFF2-40B4-BE49-F238E27FC236}">
                  <a16:creationId xmlns:a16="http://schemas.microsoft.com/office/drawing/2014/main" id="{54965A67-A5FD-4CFD-A8AB-F7B5DFEECD52}"/>
                </a:ext>
              </a:extLst>
            </p:cNvPr>
            <p:cNvSpPr txBox="1">
              <a:spLocks noChangeArrowheads="1"/>
            </p:cNvSpPr>
            <p:nvPr/>
          </p:nvSpPr>
          <p:spPr bwMode="auto">
            <a:xfrm flipH="1">
              <a:off x="2271614" y="4529137"/>
              <a:ext cx="1844875"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78" name="Text Box 17">
              <a:extLst>
                <a:ext uri="{FF2B5EF4-FFF2-40B4-BE49-F238E27FC236}">
                  <a16:creationId xmlns:a16="http://schemas.microsoft.com/office/drawing/2014/main" id="{94A1CE87-B00E-4069-83C9-71BE264B6BF2}"/>
                </a:ext>
              </a:extLst>
            </p:cNvPr>
            <p:cNvSpPr txBox="1">
              <a:spLocks noChangeArrowheads="1"/>
            </p:cNvSpPr>
            <p:nvPr/>
          </p:nvSpPr>
          <p:spPr bwMode="auto">
            <a:xfrm flipH="1">
              <a:off x="3430589" y="5410199"/>
              <a:ext cx="2874050"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Landing distance, s</a:t>
              </a:r>
              <a:r>
                <a:rPr lang="en-US" altLang="en-US" sz="1600" baseline="-25000">
                  <a:latin typeface="+mn-lt"/>
                </a:rPr>
                <a:t>L</a:t>
              </a:r>
            </a:p>
          </p:txBody>
        </p:sp>
        <p:sp>
          <p:nvSpPr>
            <p:cNvPr id="80" name="Line 18">
              <a:extLst>
                <a:ext uri="{FF2B5EF4-FFF2-40B4-BE49-F238E27FC236}">
                  <a16:creationId xmlns:a16="http://schemas.microsoft.com/office/drawing/2014/main" id="{744CBBC1-8851-40B7-AC61-682D0A8070EA}"/>
                </a:ext>
              </a:extLst>
            </p:cNvPr>
            <p:cNvSpPr>
              <a:spLocks noChangeShapeType="1"/>
            </p:cNvSpPr>
            <p:nvPr/>
          </p:nvSpPr>
          <p:spPr bwMode="auto">
            <a:xfrm flipH="1">
              <a:off x="261938" y="28194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2" name="Line 19">
              <a:extLst>
                <a:ext uri="{FF2B5EF4-FFF2-40B4-BE49-F238E27FC236}">
                  <a16:creationId xmlns:a16="http://schemas.microsoft.com/office/drawing/2014/main" id="{A490517B-3258-4325-A889-CEDE63156988}"/>
                </a:ext>
              </a:extLst>
            </p:cNvPr>
            <p:cNvSpPr>
              <a:spLocks noChangeShapeType="1"/>
            </p:cNvSpPr>
            <p:nvPr/>
          </p:nvSpPr>
          <p:spPr bwMode="auto">
            <a:xfrm flipH="1">
              <a:off x="1100138" y="28194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4" name="Text Box 20">
              <a:extLst>
                <a:ext uri="{FF2B5EF4-FFF2-40B4-BE49-F238E27FC236}">
                  <a16:creationId xmlns:a16="http://schemas.microsoft.com/office/drawing/2014/main" id="{D541950B-05B9-4368-BAF8-D5F88AE79F7A}"/>
                </a:ext>
              </a:extLst>
            </p:cNvPr>
            <p:cNvSpPr txBox="1">
              <a:spLocks noChangeArrowheads="1"/>
            </p:cNvSpPr>
            <p:nvPr/>
          </p:nvSpPr>
          <p:spPr bwMode="auto">
            <a:xfrm flipH="1">
              <a:off x="153988" y="3081340"/>
              <a:ext cx="907408"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50 ft</a:t>
              </a:r>
            </a:p>
          </p:txBody>
        </p:sp>
      </p:grpSp>
    </p:spTree>
    <p:extLst>
      <p:ext uri="{BB962C8B-B14F-4D97-AF65-F5344CB8AC3E}">
        <p14:creationId xmlns:p14="http://schemas.microsoft.com/office/powerpoint/2010/main" val="446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07C9700-70F6-49A1-A8F2-BADE7698DBB6}"/>
              </a:ext>
            </a:extLst>
          </p:cNvPr>
          <p:cNvSpPr>
            <a:spLocks noGrp="1"/>
          </p:cNvSpPr>
          <p:nvPr>
            <p:ph idx="1"/>
          </p:nvPr>
        </p:nvSpPr>
        <p:spPr>
          <a:xfrm>
            <a:off x="609600" y="1600207"/>
            <a:ext cx="10972800" cy="4108119"/>
          </a:xfrm>
        </p:spPr>
        <p:txBody>
          <a:bodyPr/>
          <a:lstStyle/>
          <a:p>
            <a:pPr marL="0" indent="0">
              <a:buNone/>
            </a:pPr>
            <a:r>
              <a:rPr lang="en-US" altLang="en-US" sz="2000" dirty="0"/>
              <a:t>Typical values for W</a:t>
            </a:r>
            <a:r>
              <a:rPr lang="en-US" altLang="en-US" sz="2000" baseline="-25000" dirty="0"/>
              <a:t>L</a:t>
            </a:r>
            <a:r>
              <a:rPr lang="en-US" altLang="en-US" sz="2000" dirty="0"/>
              <a:t>/W</a:t>
            </a:r>
            <a:r>
              <a:rPr lang="en-US" altLang="en-US" sz="2000" baseline="-25000" dirty="0"/>
              <a:t>TO</a:t>
            </a:r>
            <a:r>
              <a:rPr lang="en-US" altLang="en-US" sz="2000" dirty="0"/>
              <a:t> can be used in this stage of the design to estimate landing weight:</a:t>
            </a:r>
          </a:p>
          <a:p>
            <a:pPr marL="0" indent="0" eaLnBrk="1" hangingPunct="1">
              <a:spcBef>
                <a:spcPct val="20000"/>
              </a:spcBef>
              <a:buNone/>
            </a:pPr>
            <a:endParaRPr lang="en-US" sz="20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graphicFrame>
        <p:nvGraphicFramePr>
          <p:cNvPr id="4" name="Group 165">
            <a:extLst>
              <a:ext uri="{FF2B5EF4-FFF2-40B4-BE49-F238E27FC236}">
                <a16:creationId xmlns:a16="http://schemas.microsoft.com/office/drawing/2014/main" id="{7330081A-3384-4971-95C3-3F34404F0A87}"/>
              </a:ext>
            </a:extLst>
          </p:cNvPr>
          <p:cNvGraphicFramePr>
            <a:graphicFrameLocks noGrp="1"/>
          </p:cNvGraphicFramePr>
          <p:nvPr>
            <p:extLst>
              <p:ext uri="{D42A27DB-BD31-4B8C-83A1-F6EECF244321}">
                <p14:modId xmlns:p14="http://schemas.microsoft.com/office/powerpoint/2010/main" val="617964007"/>
              </p:ext>
            </p:extLst>
          </p:nvPr>
        </p:nvGraphicFramePr>
        <p:xfrm>
          <a:off x="2994088" y="2044700"/>
          <a:ext cx="6203823" cy="3699933"/>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97347">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3">
                  <a:txBody>
                    <a:bodyPr/>
                    <a:lstStyle/>
                    <a:p>
                      <a:pPr algn="ctr"/>
                      <a:r>
                        <a:rPr lang="en-US" altLang="en-US" sz="1800" dirty="0"/>
                        <a:t>W</a:t>
                      </a:r>
                      <a:r>
                        <a:rPr lang="en-US" altLang="en-US" sz="1800" baseline="-25000" dirty="0"/>
                        <a:t>L</a:t>
                      </a:r>
                      <a:r>
                        <a:rPr lang="en-US" altLang="en-US" sz="1800" dirty="0"/>
                        <a:t>/W</a:t>
                      </a:r>
                      <a:r>
                        <a:rPr lang="en-US" altLang="en-US" sz="1800" baseline="-25000" dirty="0"/>
                        <a:t>TO</a:t>
                      </a: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no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5372973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minimum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average</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maximum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0.69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0.65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0.84</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1.00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(turboprops)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0.57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a:t>
                      </a:r>
                      <a:r>
                        <a:rPr kumimoji="0" lang="en-US" sz="1400" b="0" i="0" u="none" strike="noStrike" cap="none" normalizeH="0" baseline="0" dirty="0" err="1">
                          <a:ln>
                            <a:noFill/>
                          </a:ln>
                          <a:solidFill>
                            <a:schemeClr val="tx1"/>
                          </a:solidFill>
                          <a:effectLst/>
                          <a:latin typeface="+mn-lt"/>
                        </a:rPr>
                        <a:t>tbp’s</a:t>
                      </a:r>
                      <a:r>
                        <a:rPr kumimoji="0" lang="en-US" sz="1400" b="0" i="0" u="none" strike="noStrike" cap="none" normalizeH="0" baseline="0" dirty="0">
                          <a:ln>
                            <a:noFill/>
                          </a:ln>
                          <a:solidFill>
                            <a:schemeClr val="tx1"/>
                          </a:solidFill>
                          <a:effectLst/>
                          <a:latin typeface="+mn-lt"/>
                        </a:rPr>
                        <a: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(land)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(sea)</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74658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eaLnBrk="1" hangingPunct="1">
              <a:spcBef>
                <a:spcPct val="20000"/>
              </a:spcBef>
            </a:pPr>
            <a:r>
              <a:rPr lang="en-US" altLang="en-US" sz="2000" dirty="0"/>
              <a:t>During landing the main task is to safely reduce the speed to zero (total aircraft kinetic energy to zero)</a:t>
            </a:r>
          </a:p>
          <a:p>
            <a:pPr eaLnBrk="1" hangingPunct="1">
              <a:spcBef>
                <a:spcPct val="20000"/>
              </a:spcBef>
            </a:pPr>
            <a:r>
              <a:rPr lang="en-US" altLang="en-US" sz="2000" dirty="0"/>
              <a:t>The deceleration used will not vary much since passengers, crew and equipment can only withstand a certain deceleration</a:t>
            </a:r>
          </a:p>
          <a:p>
            <a:pPr eaLnBrk="1" hangingPunct="1">
              <a:spcBef>
                <a:spcPct val="20000"/>
              </a:spcBef>
            </a:pPr>
            <a:r>
              <a:rPr lang="en-US" altLang="en-US" sz="2000" dirty="0"/>
              <a:t>The time it takes to slow down, and the total distance needed for this are therefore directly coupled to the approach speed of the aircraft squared, V</a:t>
            </a:r>
            <a:r>
              <a:rPr lang="en-US" altLang="en-US" sz="2000" baseline="-25000" dirty="0"/>
              <a:t>A</a:t>
            </a:r>
            <a:r>
              <a:rPr lang="en-US" altLang="en-US" sz="2000" baseline="30000" dirty="0"/>
              <a:t>2</a:t>
            </a:r>
          </a:p>
          <a:p>
            <a:r>
              <a:rPr lang="en-US" altLang="en-US" sz="2000" dirty="0"/>
              <a:t>Certification requirements do not allow the effect of thrust reversers be taken into account.</a:t>
            </a:r>
          </a:p>
          <a:p>
            <a:pPr lvl="1"/>
            <a:r>
              <a:rPr lang="en-US" altLang="en-US" sz="1600" dirty="0"/>
              <a:t>No effect of thrust or power loading on the landing distance!</a:t>
            </a:r>
          </a:p>
          <a:p>
            <a:pPr eaLnBrk="1" hangingPunct="1">
              <a:spcBef>
                <a:spcPct val="20000"/>
              </a:spcBef>
            </a:pPr>
            <a:r>
              <a:rPr lang="en-US" altLang="en-US" sz="2000" dirty="0"/>
              <a:t>In certification requirements the </a:t>
            </a:r>
            <a:r>
              <a:rPr lang="en-US" altLang="en-US" sz="2000" b="1" u="sng" dirty="0"/>
              <a:t>approach speed is limited by the stall speed in landing configuration</a:t>
            </a:r>
            <a:r>
              <a:rPr lang="en-US" altLang="en-US" sz="2000" dirty="0"/>
              <a:t>:</a:t>
            </a:r>
          </a:p>
          <a:p>
            <a:endParaRPr lang="en-US" altLang="en-US" sz="2000" dirty="0"/>
          </a:p>
          <a:p>
            <a:endParaRPr lang="en-US" altLang="en-US" sz="2000" dirty="0"/>
          </a:p>
          <a:p>
            <a:endParaRPr lang="en-US" altLang="en-US" dirty="0"/>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94B4A374-FB49-4269-81D1-C5CC5545F95A}"/>
              </a:ext>
            </a:extLst>
          </p:cNvPr>
          <p:cNvGraphicFramePr>
            <a:graphicFrameLocks noChangeAspect="1"/>
          </p:cNvGraphicFramePr>
          <p:nvPr>
            <p:extLst>
              <p:ext uri="{D42A27DB-BD31-4B8C-83A1-F6EECF244321}">
                <p14:modId xmlns:p14="http://schemas.microsoft.com/office/powerpoint/2010/main" val="1624682951"/>
              </p:ext>
            </p:extLst>
          </p:nvPr>
        </p:nvGraphicFramePr>
        <p:xfrm>
          <a:off x="4686300" y="4774933"/>
          <a:ext cx="2819400" cy="739775"/>
        </p:xfrm>
        <a:graphic>
          <a:graphicData uri="http://schemas.openxmlformats.org/presentationml/2006/ole">
            <mc:AlternateContent xmlns:mc="http://schemas.openxmlformats.org/markup-compatibility/2006">
              <mc:Choice xmlns:v="urn:schemas-microsoft-com:vml" Requires="v">
                <p:oleObj name="Equation" r:id="rId3" imgW="1015920" imgH="266400" progId="Equation.DSMT4">
                  <p:embed/>
                </p:oleObj>
              </mc:Choice>
              <mc:Fallback>
                <p:oleObj name="Equation" r:id="rId3" imgW="1015920" imgH="266400" progId="Equation.DSMT4">
                  <p:embed/>
                  <p:pic>
                    <p:nvPicPr>
                      <p:cNvPr id="21" name="Object 5">
                        <a:extLst>
                          <a:ext uri="{FF2B5EF4-FFF2-40B4-BE49-F238E27FC236}">
                            <a16:creationId xmlns:a16="http://schemas.microsoft.com/office/drawing/2014/main" id="{94B4A374-FB49-4269-81D1-C5CC5545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4774933"/>
                        <a:ext cx="2819400"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2837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Real-world examples take-off and landing distance experiments:</a:t>
            </a:r>
          </a:p>
          <a:p>
            <a:pPr lvl="1"/>
            <a:r>
              <a:rPr lang="en-US" altLang="en-US" sz="1600" dirty="0"/>
              <a:t>Resulting from the Eaglet test flight campaign</a:t>
            </a:r>
          </a:p>
          <a:p>
            <a:pPr marL="0" indent="0">
              <a:buNone/>
            </a:pPr>
            <a:endParaRPr lang="en-US" altLang="en-US" sz="2000" dirty="0"/>
          </a:p>
          <a:p>
            <a:pPr marL="0" indent="0" eaLnBrk="1" hangingPunct="1">
              <a:spcBef>
                <a:spcPct val="20000"/>
              </a:spcBef>
              <a:buNone/>
            </a:pPr>
            <a:endParaRPr lang="en-US" dirty="0"/>
          </a:p>
        </p:txBody>
      </p:sp>
      <p:graphicFrame>
        <p:nvGraphicFramePr>
          <p:cNvPr id="5" name="Object 6">
            <a:extLst>
              <a:ext uri="{FF2B5EF4-FFF2-40B4-BE49-F238E27FC236}">
                <a16:creationId xmlns:a16="http://schemas.microsoft.com/office/drawing/2014/main" id="{B6877DDD-EF40-41F9-A484-77C82E1285F2}"/>
              </a:ext>
            </a:extLst>
          </p:cNvPr>
          <p:cNvGraphicFramePr>
            <a:graphicFrameLocks noChangeAspect="1"/>
          </p:cNvGraphicFramePr>
          <p:nvPr>
            <p:extLst>
              <p:ext uri="{D42A27DB-BD31-4B8C-83A1-F6EECF244321}">
                <p14:modId xmlns:p14="http://schemas.microsoft.com/office/powerpoint/2010/main" val="468449227"/>
              </p:ext>
            </p:extLst>
          </p:nvPr>
        </p:nvGraphicFramePr>
        <p:xfrm>
          <a:off x="5611026" y="2718049"/>
          <a:ext cx="6524860" cy="3172846"/>
        </p:xfrm>
        <a:graphic>
          <a:graphicData uri="http://schemas.openxmlformats.org/drawingml/2006/chart">
            <c:chart xmlns:c="http://schemas.openxmlformats.org/drawingml/2006/chart" xmlns:r="http://schemas.openxmlformats.org/officeDocument/2006/relationships" r:id="rId3"/>
          </a:graphicData>
        </a:graphic>
      </p:graphicFrame>
      <p:pic>
        <p:nvPicPr>
          <p:cNvPr id="40966" name="Picture 6" descr="The Euro-ENAER EE-10 Eaglet">
            <a:extLst>
              <a:ext uri="{FF2B5EF4-FFF2-40B4-BE49-F238E27FC236}">
                <a16:creationId xmlns:a16="http://schemas.microsoft.com/office/drawing/2014/main" id="{77BBF976-2944-4FFC-82A4-9920FCC54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308" y="398048"/>
            <a:ext cx="2943092" cy="18725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7">
            <a:extLst>
              <a:ext uri="{FF2B5EF4-FFF2-40B4-BE49-F238E27FC236}">
                <a16:creationId xmlns:a16="http://schemas.microsoft.com/office/drawing/2014/main" id="{79389AA7-F4CB-4194-95AC-6699884AB632}"/>
              </a:ext>
            </a:extLst>
          </p:cNvPr>
          <p:cNvGraphicFramePr>
            <a:graphicFrameLocks noChangeAspect="1"/>
          </p:cNvGraphicFramePr>
          <p:nvPr>
            <p:extLst>
              <p:ext uri="{D42A27DB-BD31-4B8C-83A1-F6EECF244321}">
                <p14:modId xmlns:p14="http://schemas.microsoft.com/office/powerpoint/2010/main" val="3727277104"/>
              </p:ext>
            </p:extLst>
          </p:nvPr>
        </p:nvGraphicFramePr>
        <p:xfrm>
          <a:off x="90370" y="2718049"/>
          <a:ext cx="5805671" cy="30466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443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Purely based on statistics the following relationship has been found between landing distance and the stall speed in landing configuration for CS/JAR/FAR 23 aircraft:</a:t>
            </a:r>
          </a:p>
          <a:p>
            <a:endParaRPr lang="en-US" altLang="en-US" sz="2000" dirty="0"/>
          </a:p>
          <a:p>
            <a:endParaRPr lang="en-US" altLang="en-US" sz="2000" dirty="0"/>
          </a:p>
          <a:p>
            <a:endParaRPr lang="en-US" altLang="en-US" sz="2000" dirty="0"/>
          </a:p>
          <a:p>
            <a:r>
              <a:rPr lang="en-US" altLang="en-US" sz="2000" dirty="0"/>
              <a:t>But, there is some variation in these landing/take-off lengths (which also varies per configuration):</a:t>
            </a:r>
          </a:p>
          <a:p>
            <a:endParaRPr lang="en-US" altLang="en-US" sz="2000" dirty="0"/>
          </a:p>
          <a:p>
            <a:pPr marL="0" indent="0" eaLnBrk="1" hangingPunct="1">
              <a:spcBef>
                <a:spcPct val="20000"/>
              </a:spcBef>
              <a:buNone/>
            </a:pPr>
            <a:endParaRPr lang="en-US" dirty="0"/>
          </a:p>
        </p:txBody>
      </p:sp>
      <p:graphicFrame>
        <p:nvGraphicFramePr>
          <p:cNvPr id="22" name="Object 9">
            <a:extLst>
              <a:ext uri="{FF2B5EF4-FFF2-40B4-BE49-F238E27FC236}">
                <a16:creationId xmlns:a16="http://schemas.microsoft.com/office/drawing/2014/main" id="{50483283-4CBE-43AF-8A4A-A30D00A64B6B}"/>
              </a:ext>
            </a:extLst>
          </p:cNvPr>
          <p:cNvGraphicFramePr>
            <a:graphicFrameLocks noChangeAspect="1"/>
          </p:cNvGraphicFramePr>
          <p:nvPr>
            <p:extLst>
              <p:ext uri="{D42A27DB-BD31-4B8C-83A1-F6EECF244321}">
                <p14:modId xmlns:p14="http://schemas.microsoft.com/office/powerpoint/2010/main" val="3389059800"/>
              </p:ext>
            </p:extLst>
          </p:nvPr>
        </p:nvGraphicFramePr>
        <p:xfrm>
          <a:off x="4503019" y="2517960"/>
          <a:ext cx="2743200" cy="639763"/>
        </p:xfrm>
        <a:graphic>
          <a:graphicData uri="http://schemas.openxmlformats.org/presentationml/2006/ole">
            <mc:AlternateContent xmlns:mc="http://schemas.openxmlformats.org/markup-compatibility/2006">
              <mc:Choice xmlns:v="urn:schemas-microsoft-com:vml" Requires="v">
                <p:oleObj name="Equation" r:id="rId3" imgW="1143000" imgH="266400" progId="Equation.DSMT4">
                  <p:embed/>
                </p:oleObj>
              </mc:Choice>
              <mc:Fallback>
                <p:oleObj name="Equation" r:id="rId3" imgW="1143000" imgH="266400" progId="Equation.DSMT4">
                  <p:embed/>
                  <p:pic>
                    <p:nvPicPr>
                      <p:cNvPr id="22" name="Object 9">
                        <a:extLst>
                          <a:ext uri="{FF2B5EF4-FFF2-40B4-BE49-F238E27FC236}">
                            <a16:creationId xmlns:a16="http://schemas.microsoft.com/office/drawing/2014/main" id="{50483283-4CBE-43AF-8A4A-A30D00A64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019" y="2517960"/>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7A4632AA-980A-4322-A946-3FF1B092288F}"/>
              </a:ext>
            </a:extLst>
          </p:cNvPr>
          <p:cNvSpPr txBox="1"/>
          <p:nvPr/>
        </p:nvSpPr>
        <p:spPr>
          <a:xfrm>
            <a:off x="6936606" y="4475704"/>
            <a:ext cx="3696101" cy="1200329"/>
          </a:xfrm>
          <a:prstGeom prst="rect">
            <a:avLst/>
          </a:prstGeom>
          <a:noFill/>
        </p:spPr>
        <p:txBody>
          <a:bodyPr wrap="square">
            <a:spAutoFit/>
          </a:bodyPr>
          <a:lstStyle/>
          <a:p>
            <a:r>
              <a:rPr lang="en-US" altLang="en-US" dirty="0"/>
              <a:t>Landing:</a:t>
            </a:r>
          </a:p>
          <a:p>
            <a:r>
              <a:rPr lang="en-US" altLang="en-US" dirty="0"/>
              <a:t>	Clean configuration		30 %</a:t>
            </a:r>
          </a:p>
          <a:p>
            <a:r>
              <a:rPr lang="en-US" altLang="en-US" dirty="0"/>
              <a:t>	Intermediate flaps		43 %</a:t>
            </a:r>
          </a:p>
          <a:p>
            <a:r>
              <a:rPr lang="en-US" altLang="en-US" dirty="0"/>
              <a:t>	Full flaps				26 %</a:t>
            </a:r>
          </a:p>
        </p:txBody>
      </p:sp>
      <p:graphicFrame>
        <p:nvGraphicFramePr>
          <p:cNvPr id="9" name="Object 9">
            <a:extLst>
              <a:ext uri="{FF2B5EF4-FFF2-40B4-BE49-F238E27FC236}">
                <a16:creationId xmlns:a16="http://schemas.microsoft.com/office/drawing/2014/main" id="{A098AD0E-D5A2-4EF4-8467-5F322AD77BB5}"/>
              </a:ext>
            </a:extLst>
          </p:cNvPr>
          <p:cNvGraphicFramePr>
            <a:graphicFrameLocks noChangeAspect="1"/>
          </p:cNvGraphicFramePr>
          <p:nvPr>
            <p:extLst>
              <p:ext uri="{D42A27DB-BD31-4B8C-83A1-F6EECF244321}">
                <p14:modId xmlns:p14="http://schemas.microsoft.com/office/powerpoint/2010/main" val="2447225098"/>
              </p:ext>
            </p:extLst>
          </p:nvPr>
        </p:nvGraphicFramePr>
        <p:xfrm>
          <a:off x="4911174" y="3820605"/>
          <a:ext cx="2263775" cy="657225"/>
        </p:xfrm>
        <a:graphic>
          <a:graphicData uri="http://schemas.openxmlformats.org/presentationml/2006/ole">
            <mc:AlternateContent xmlns:mc="http://schemas.openxmlformats.org/markup-compatibility/2006">
              <mc:Choice xmlns:v="urn:schemas-microsoft-com:vml" Requires="v">
                <p:oleObj name="Equation" r:id="rId5" imgW="1663560" imgH="482400" progId="Equation.DSMT4">
                  <p:embed/>
                </p:oleObj>
              </mc:Choice>
              <mc:Fallback>
                <p:oleObj name="Equation" r:id="rId5" imgW="1663560" imgH="482400" progId="Equation.DSMT4">
                  <p:embed/>
                  <p:pic>
                    <p:nvPicPr>
                      <p:cNvPr id="9" name="Object 9">
                        <a:extLst>
                          <a:ext uri="{FF2B5EF4-FFF2-40B4-BE49-F238E27FC236}">
                            <a16:creationId xmlns:a16="http://schemas.microsoft.com/office/drawing/2014/main" id="{A098AD0E-D5A2-4EF4-8467-5F322AD77BB5}"/>
                          </a:ext>
                        </a:extLst>
                      </p:cNvPr>
                      <p:cNvPicPr>
                        <a:picLocks noChangeAspect="1" noChangeArrowheads="1"/>
                      </p:cNvPicPr>
                      <p:nvPr/>
                    </p:nvPicPr>
                    <p:blipFill>
                      <a:blip r:embed="rId6"/>
                      <a:srcRect/>
                      <a:stretch>
                        <a:fillRect/>
                      </a:stretch>
                    </p:blipFill>
                    <p:spPr bwMode="auto">
                      <a:xfrm>
                        <a:off x="4911174" y="3820605"/>
                        <a:ext cx="2263775" cy="657225"/>
                      </a:xfrm>
                      <a:prstGeom prst="rect">
                        <a:avLst/>
                      </a:prstGeom>
                      <a:noFill/>
                      <a:ln>
                        <a:noFill/>
                      </a:ln>
                      <a:effectLst/>
                    </p:spPr>
                  </p:pic>
                </p:oleObj>
              </mc:Fallback>
            </mc:AlternateContent>
          </a:graphicData>
        </a:graphic>
      </p:graphicFrame>
      <p:sp>
        <p:nvSpPr>
          <p:cNvPr id="16" name="TextBox 15">
            <a:extLst>
              <a:ext uri="{FF2B5EF4-FFF2-40B4-BE49-F238E27FC236}">
                <a16:creationId xmlns:a16="http://schemas.microsoft.com/office/drawing/2014/main" id="{43EECDE7-2949-4BAD-BEFE-01AF68ABEFB2}"/>
              </a:ext>
            </a:extLst>
          </p:cNvPr>
          <p:cNvSpPr txBox="1"/>
          <p:nvPr/>
        </p:nvSpPr>
        <p:spPr>
          <a:xfrm>
            <a:off x="1559293" y="4477830"/>
            <a:ext cx="3590223" cy="923330"/>
          </a:xfrm>
          <a:prstGeom prst="rect">
            <a:avLst/>
          </a:prstGeom>
          <a:noFill/>
        </p:spPr>
        <p:txBody>
          <a:bodyPr wrap="square">
            <a:spAutoFit/>
          </a:bodyPr>
          <a:lstStyle/>
          <a:p>
            <a:r>
              <a:rPr lang="en-US" altLang="en-US" dirty="0"/>
              <a:t>Take-off:</a:t>
            </a:r>
          </a:p>
          <a:p>
            <a:r>
              <a:rPr lang="en-US" altLang="en-US" dirty="0"/>
              <a:t>	Clean configuration		17 %</a:t>
            </a:r>
          </a:p>
          <a:p>
            <a:r>
              <a:rPr lang="en-US" altLang="en-US" dirty="0"/>
              <a:t>	Intermediate flaps		21 %</a:t>
            </a:r>
          </a:p>
        </p:txBody>
      </p:sp>
    </p:spTree>
    <p:extLst>
      <p:ext uri="{BB962C8B-B14F-4D97-AF65-F5344CB8AC3E}">
        <p14:creationId xmlns:p14="http://schemas.microsoft.com/office/powerpoint/2010/main" val="12583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37238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Assume equilibrium between lift and weight at the approach speed to be able to determine </a:t>
            </a:r>
            <a:r>
              <a:rPr lang="en-US" altLang="en-US" sz="2000" dirty="0" err="1"/>
              <a:t>V</a:t>
            </a:r>
            <a:r>
              <a:rPr lang="en-US" altLang="en-US" sz="2000" baseline="-25000" dirty="0" err="1"/>
              <a:t>S,land</a:t>
            </a:r>
            <a:endParaRPr lang="en-US" altLang="en-US" sz="2000" baseline="-25000" dirty="0"/>
          </a:p>
          <a:p>
            <a:pPr marL="0" indent="0">
              <a:buNone/>
            </a:pPr>
            <a:endParaRPr lang="en-US" altLang="en-US" sz="2000" dirty="0"/>
          </a:p>
          <a:p>
            <a:endParaRPr lang="en-US" altLang="en-US" sz="2000" dirty="0"/>
          </a:p>
          <a:p>
            <a:endParaRPr lang="en-US" altLang="en-US" sz="2000" dirty="0"/>
          </a:p>
          <a:p>
            <a:endParaRPr lang="en-US" altLang="en-US" sz="2000" dirty="0"/>
          </a:p>
          <a:p>
            <a:pPr marL="0" indent="0">
              <a:buNone/>
            </a:pPr>
            <a:r>
              <a:rPr lang="en-US" altLang="en-US" sz="2000" dirty="0"/>
              <a:t>And</a:t>
            </a:r>
          </a:p>
          <a:p>
            <a:endParaRPr lang="en-US" altLang="en-US" sz="2000" dirty="0"/>
          </a:p>
          <a:p>
            <a:pPr marL="0" indent="0" eaLnBrk="1" hangingPunct="1">
              <a:spcBef>
                <a:spcPct val="20000"/>
              </a:spcBef>
              <a:buNone/>
            </a:pPr>
            <a:endParaRPr lang="en-US" sz="2000" dirty="0"/>
          </a:p>
          <a:p>
            <a:pPr marL="0" indent="0" eaLnBrk="1" hangingPunct="1">
              <a:spcBef>
                <a:spcPct val="20000"/>
              </a:spcBef>
              <a:buNone/>
            </a:pPr>
            <a:r>
              <a:rPr lang="en-US" sz="2000" dirty="0"/>
              <a:t>Then:</a:t>
            </a:r>
          </a:p>
        </p:txBody>
      </p:sp>
      <p:graphicFrame>
        <p:nvGraphicFramePr>
          <p:cNvPr id="10" name="Object 5">
            <a:extLst>
              <a:ext uri="{FF2B5EF4-FFF2-40B4-BE49-F238E27FC236}">
                <a16:creationId xmlns:a16="http://schemas.microsoft.com/office/drawing/2014/main" id="{96150FF1-1875-4CDE-918F-1D83DAD8F4A1}"/>
              </a:ext>
            </a:extLst>
          </p:cNvPr>
          <p:cNvGraphicFramePr>
            <a:graphicFrameLocks noChangeAspect="1"/>
          </p:cNvGraphicFramePr>
          <p:nvPr>
            <p:extLst>
              <p:ext uri="{D42A27DB-BD31-4B8C-83A1-F6EECF244321}">
                <p14:modId xmlns:p14="http://schemas.microsoft.com/office/powerpoint/2010/main" val="2017887192"/>
              </p:ext>
            </p:extLst>
          </p:nvPr>
        </p:nvGraphicFramePr>
        <p:xfrm>
          <a:off x="4343400" y="2065341"/>
          <a:ext cx="3505200" cy="974725"/>
        </p:xfrm>
        <a:graphic>
          <a:graphicData uri="http://schemas.openxmlformats.org/presentationml/2006/ole">
            <mc:AlternateContent xmlns:mc="http://schemas.openxmlformats.org/markup-compatibility/2006">
              <mc:Choice xmlns:v="urn:schemas-microsoft-com:vml" Requires="v">
                <p:oleObj name="Equation" r:id="rId3" imgW="1460160" imgH="406080" progId="Equation.DSMT4">
                  <p:embed/>
                </p:oleObj>
              </mc:Choice>
              <mc:Fallback>
                <p:oleObj name="Equation" r:id="rId3" imgW="1460160" imgH="406080" progId="Equation.DSMT4">
                  <p:embed/>
                  <p:pic>
                    <p:nvPicPr>
                      <p:cNvPr id="10" name="Object 5">
                        <a:extLst>
                          <a:ext uri="{FF2B5EF4-FFF2-40B4-BE49-F238E27FC236}">
                            <a16:creationId xmlns:a16="http://schemas.microsoft.com/office/drawing/2014/main" id="{96150FF1-1875-4CDE-918F-1D83DAD8F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065341"/>
                        <a:ext cx="350520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B5D426B9-7930-445E-819B-AA7915CA175C}"/>
              </a:ext>
            </a:extLst>
          </p:cNvPr>
          <p:cNvGraphicFramePr>
            <a:graphicFrameLocks noChangeAspect="1"/>
          </p:cNvGraphicFramePr>
          <p:nvPr>
            <p:extLst>
              <p:ext uri="{D42A27DB-BD31-4B8C-83A1-F6EECF244321}">
                <p14:modId xmlns:p14="http://schemas.microsoft.com/office/powerpoint/2010/main" val="420781906"/>
              </p:ext>
            </p:extLst>
          </p:nvPr>
        </p:nvGraphicFramePr>
        <p:xfrm>
          <a:off x="3825875" y="3698875"/>
          <a:ext cx="1889125" cy="547688"/>
        </p:xfrm>
        <a:graphic>
          <a:graphicData uri="http://schemas.openxmlformats.org/presentationml/2006/ole">
            <mc:AlternateContent xmlns:mc="http://schemas.openxmlformats.org/markup-compatibility/2006">
              <mc:Choice xmlns:v="urn:schemas-microsoft-com:vml" Requires="v">
                <p:oleObj name="Equation" r:id="rId5" imgW="787320" imgH="228600" progId="Equation.DSMT4">
                  <p:embed/>
                </p:oleObj>
              </mc:Choice>
              <mc:Fallback>
                <p:oleObj name="Equation" r:id="rId5" imgW="787320" imgH="228600" progId="Equation.DSMT4">
                  <p:embed/>
                  <p:pic>
                    <p:nvPicPr>
                      <p:cNvPr id="11" name="Object 6">
                        <a:extLst>
                          <a:ext uri="{FF2B5EF4-FFF2-40B4-BE49-F238E27FC236}">
                            <a16:creationId xmlns:a16="http://schemas.microsoft.com/office/drawing/2014/main" id="{B5D426B9-7930-445E-819B-AA7915CA1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3698875"/>
                        <a:ext cx="1889125"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96E71D37-A295-4226-BFC1-E981A42ECD6B}"/>
              </a:ext>
            </a:extLst>
          </p:cNvPr>
          <p:cNvGraphicFramePr>
            <a:graphicFrameLocks noChangeAspect="1"/>
          </p:cNvGraphicFramePr>
          <p:nvPr>
            <p:extLst>
              <p:ext uri="{D42A27DB-BD31-4B8C-83A1-F6EECF244321}">
                <p14:modId xmlns:p14="http://schemas.microsoft.com/office/powerpoint/2010/main" val="1166109888"/>
              </p:ext>
            </p:extLst>
          </p:nvPr>
        </p:nvGraphicFramePr>
        <p:xfrm>
          <a:off x="4607609" y="4697826"/>
          <a:ext cx="2976781" cy="1106074"/>
        </p:xfrm>
        <a:graphic>
          <a:graphicData uri="http://schemas.openxmlformats.org/presentationml/2006/ole">
            <mc:AlternateContent xmlns:mc="http://schemas.openxmlformats.org/markup-compatibility/2006">
              <mc:Choice xmlns:v="urn:schemas-microsoft-com:vml" Requires="v">
                <p:oleObj name="Equation" r:id="rId7" imgW="1638000" imgH="609480" progId="Equation.DSMT4">
                  <p:embed/>
                </p:oleObj>
              </mc:Choice>
              <mc:Fallback>
                <p:oleObj name="Equation" r:id="rId7" imgW="1638000" imgH="609480" progId="Equation.DSMT4">
                  <p:embed/>
                  <p:pic>
                    <p:nvPicPr>
                      <p:cNvPr id="12" name="Object 8">
                        <a:extLst>
                          <a:ext uri="{FF2B5EF4-FFF2-40B4-BE49-F238E27FC236}">
                            <a16:creationId xmlns:a16="http://schemas.microsoft.com/office/drawing/2014/main" id="{96E71D37-A295-4226-BFC1-E981A42EC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609" y="4697826"/>
                        <a:ext cx="2976781" cy="1106074"/>
                      </a:xfrm>
                      <a:prstGeom prst="rect">
                        <a:avLst/>
                      </a:prstGeom>
                      <a:noFill/>
                      <a:ln>
                        <a:noFill/>
                      </a:ln>
                      <a:effectLst/>
                    </p:spPr>
                  </p:pic>
                </p:oleObj>
              </mc:Fallback>
            </mc:AlternateContent>
          </a:graphicData>
        </a:graphic>
      </p:graphicFrame>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94581859"/>
              </p:ext>
            </p:extLst>
          </p:nvPr>
        </p:nvGraphicFramePr>
        <p:xfrm>
          <a:off x="6477000" y="3654266"/>
          <a:ext cx="2743200" cy="639763"/>
        </p:xfrm>
        <a:graphic>
          <a:graphicData uri="http://schemas.openxmlformats.org/presentationml/2006/ole">
            <mc:AlternateContent xmlns:mc="http://schemas.openxmlformats.org/markup-compatibility/2006">
              <mc:Choice xmlns:v="urn:schemas-microsoft-com:vml" Requires="v">
                <p:oleObj name="Equation" r:id="rId9" imgW="1143000" imgH="266400" progId="Equation.DSMT4">
                  <p:embed/>
                </p:oleObj>
              </mc:Choice>
              <mc:Fallback>
                <p:oleObj name="Equation" r:id="rId9" imgW="11430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654266"/>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rrow: Right 5">
            <a:extLst>
              <a:ext uri="{FF2B5EF4-FFF2-40B4-BE49-F238E27FC236}">
                <a16:creationId xmlns:a16="http://schemas.microsoft.com/office/drawing/2014/main" id="{BC3ED376-1120-4877-A5C1-DA3A0E265735}"/>
              </a:ext>
            </a:extLst>
          </p:cNvPr>
          <p:cNvSpPr/>
          <p:nvPr/>
        </p:nvSpPr>
        <p:spPr>
          <a:xfrm rot="5400000">
            <a:off x="5302366" y="3668143"/>
            <a:ext cx="1630583"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126619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550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0.95  =&gt; f = 0.95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2.2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59515270"/>
              </p:ext>
            </p:extLst>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085430602"/>
              </p:ext>
            </p:extLst>
          </p:nvPr>
        </p:nvGraphicFramePr>
        <p:xfrm>
          <a:off x="6714390" y="2843213"/>
          <a:ext cx="4318000" cy="817562"/>
        </p:xfrm>
        <a:graphic>
          <a:graphicData uri="http://schemas.openxmlformats.org/presentationml/2006/ole">
            <mc:AlternateContent xmlns:mc="http://schemas.openxmlformats.org/markup-compatibility/2006">
              <mc:Choice xmlns:v="urn:schemas-microsoft-com:vml" Requires="v">
                <p:oleObj name="Equation" r:id="rId5" imgW="2412720" imgH="457200" progId="Equation.DSMT4">
                  <p:embed/>
                </p:oleObj>
              </mc:Choice>
              <mc:Fallback>
                <p:oleObj name="Equation" r:id="rId5" imgW="241272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14390" y="2843213"/>
                        <a:ext cx="43180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1157195285"/>
              </p:ext>
            </p:extLst>
          </p:nvPr>
        </p:nvGraphicFramePr>
        <p:xfrm>
          <a:off x="4714875" y="4581525"/>
          <a:ext cx="2527300" cy="9509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525"/>
                        <a:ext cx="2527300" cy="950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59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11" name="Object 6">
            <a:extLst>
              <a:ext uri="{FF2B5EF4-FFF2-40B4-BE49-F238E27FC236}">
                <a16:creationId xmlns:a16="http://schemas.microsoft.com/office/drawing/2014/main" id="{28619E3E-AC07-48C9-95E5-9485694F7A39}"/>
              </a:ext>
            </a:extLst>
          </p:cNvPr>
          <p:cNvGraphicFramePr>
            <a:graphicFrameLocks noChangeAspect="1"/>
          </p:cNvGraphicFramePr>
          <p:nvPr>
            <p:extLst>
              <p:ext uri="{D42A27DB-BD31-4B8C-83A1-F6EECF244321}">
                <p14:modId xmlns:p14="http://schemas.microsoft.com/office/powerpoint/2010/main" val="967431261"/>
              </p:ext>
            </p:extLst>
          </p:nvPr>
        </p:nvGraphicFramePr>
        <p:xfrm>
          <a:off x="2260600" y="1089819"/>
          <a:ext cx="7670800" cy="467836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7DF3C4BB-B651-4595-8A71-6169ED63BA15}"/>
              </a:ext>
            </a:extLst>
          </p:cNvPr>
          <p:cNvSpPr/>
          <p:nvPr/>
        </p:nvSpPr>
        <p:spPr>
          <a:xfrm>
            <a:off x="3042033" y="2136808"/>
            <a:ext cx="4321293" cy="3029076"/>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5783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4" name="Object 5">
            <a:extLst>
              <a:ext uri="{FF2B5EF4-FFF2-40B4-BE49-F238E27FC236}">
                <a16:creationId xmlns:a16="http://schemas.microsoft.com/office/drawing/2014/main" id="{4CE13D7C-24E7-4A6E-8031-F630D9A9429B}"/>
              </a:ext>
            </a:extLst>
          </p:cNvPr>
          <p:cNvGraphicFramePr>
            <a:graphicFrameLocks noChangeAspect="1"/>
          </p:cNvGraphicFramePr>
          <p:nvPr>
            <p:extLst>
              <p:ext uri="{D42A27DB-BD31-4B8C-83A1-F6EECF244321}">
                <p14:modId xmlns:p14="http://schemas.microsoft.com/office/powerpoint/2010/main" val="3680453271"/>
              </p:ext>
            </p:extLst>
          </p:nvPr>
        </p:nvGraphicFramePr>
        <p:xfrm>
          <a:off x="2165684" y="1096169"/>
          <a:ext cx="7670800" cy="4672012"/>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9CED7600-F5A9-4E6E-9897-1F8F372745A1}"/>
              </a:ext>
            </a:extLst>
          </p:cNvPr>
          <p:cNvGrpSpPr/>
          <p:nvPr/>
        </p:nvGrpSpPr>
        <p:grpSpPr>
          <a:xfrm>
            <a:off x="3091588" y="2143748"/>
            <a:ext cx="4271737" cy="3044269"/>
            <a:chOff x="3892429" y="1962150"/>
            <a:chExt cx="6083584" cy="2819400"/>
          </a:xfrm>
        </p:grpSpPr>
        <p:sp>
          <p:nvSpPr>
            <p:cNvPr id="9" name="Freeform: Shape 8">
              <a:extLst>
                <a:ext uri="{FF2B5EF4-FFF2-40B4-BE49-F238E27FC236}">
                  <a16:creationId xmlns:a16="http://schemas.microsoft.com/office/drawing/2014/main" id="{074B6035-00B6-4205-8281-A2E49C9F57C5}"/>
                </a:ext>
              </a:extLst>
            </p:cNvPr>
            <p:cNvSpPr/>
            <p:nvPr/>
          </p:nvSpPr>
          <p:spPr>
            <a:xfrm flipH="1">
              <a:off x="3892429" y="1962150"/>
              <a:ext cx="6083584"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84660">
                  <a:moveTo>
                    <a:pt x="0" y="3858959"/>
                  </a:moveTo>
                  <a:lnTo>
                    <a:pt x="5680677" y="3884660"/>
                  </a:lnTo>
                  <a:lnTo>
                    <a:pt x="5680677" y="1"/>
                  </a:lnTo>
                  <a:lnTo>
                    <a:pt x="4307269" y="13502"/>
                  </a:lnTo>
                  <a:cubicBezTo>
                    <a:pt x="3983653" y="1139217"/>
                    <a:pt x="3503581" y="1530993"/>
                    <a:pt x="2802992" y="2015977"/>
                  </a:cubicBezTo>
                  <a:cubicBezTo>
                    <a:pt x="2102403" y="2500961"/>
                    <a:pt x="789553" y="2883231"/>
                    <a:pt x="14136" y="2898839"/>
                  </a:cubicBezTo>
                  <a:lnTo>
                    <a:pt x="0" y="385895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7CF5575-E9BF-4AE5-B1F1-1972DBC10081}"/>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3255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1200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0.88  =&gt; f = 0.88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2.4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23103"/>
              </p:ext>
            </p:extLst>
          </p:nvPr>
        </p:nvGraphicFramePr>
        <p:xfrm>
          <a:off x="6772275" y="2843213"/>
          <a:ext cx="4203700" cy="817562"/>
        </p:xfrm>
        <a:graphic>
          <a:graphicData uri="http://schemas.openxmlformats.org/presentationml/2006/ole">
            <mc:AlternateContent xmlns:mc="http://schemas.openxmlformats.org/markup-compatibility/2006">
              <mc:Choice xmlns:v="urn:schemas-microsoft-com:vml" Requires="v">
                <p:oleObj name="Equation" r:id="rId5" imgW="2349360" imgH="457200" progId="Equation.DSMT4">
                  <p:embed/>
                </p:oleObj>
              </mc:Choice>
              <mc:Fallback>
                <p:oleObj name="Equation" r:id="rId5" imgW="234936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72275" y="2843213"/>
                        <a:ext cx="42037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4048382518"/>
              </p:ext>
            </p:extLst>
          </p:nvPr>
        </p:nvGraphicFramePr>
        <p:xfrm>
          <a:off x="4714875" y="4581625"/>
          <a:ext cx="2527275" cy="9508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625"/>
                        <a:ext cx="2527275" cy="9508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50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4" name="Object 4">
            <a:extLst>
              <a:ext uri="{FF2B5EF4-FFF2-40B4-BE49-F238E27FC236}">
                <a16:creationId xmlns:a16="http://schemas.microsoft.com/office/drawing/2014/main" id="{711711D2-8770-460A-BC0C-371AD7646C73}"/>
              </a:ext>
            </a:extLst>
          </p:cNvPr>
          <p:cNvGraphicFramePr>
            <a:graphicFrameLocks noChangeAspect="1"/>
          </p:cNvGraphicFramePr>
          <p:nvPr>
            <p:extLst>
              <p:ext uri="{D42A27DB-BD31-4B8C-83A1-F6EECF244321}">
                <p14:modId xmlns:p14="http://schemas.microsoft.com/office/powerpoint/2010/main" val="974025223"/>
              </p:ext>
            </p:extLst>
          </p:nvPr>
        </p:nvGraphicFramePr>
        <p:xfrm>
          <a:off x="2113012" y="1340740"/>
          <a:ext cx="7747000" cy="462121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B5D18CA-CF0C-4B3A-A5AC-106E62462992}"/>
              </a:ext>
            </a:extLst>
          </p:cNvPr>
          <p:cNvSpPr/>
          <p:nvPr/>
        </p:nvSpPr>
        <p:spPr>
          <a:xfrm>
            <a:off x="3042034" y="2136808"/>
            <a:ext cx="3609024" cy="2974207"/>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5134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5" name="Object 4">
            <a:extLst>
              <a:ext uri="{FF2B5EF4-FFF2-40B4-BE49-F238E27FC236}">
                <a16:creationId xmlns:a16="http://schemas.microsoft.com/office/drawing/2014/main" id="{CE43DA49-5040-4749-8C7C-1DD20FC6087A}"/>
              </a:ext>
            </a:extLst>
          </p:cNvPr>
          <p:cNvGraphicFramePr>
            <a:graphicFrameLocks noChangeAspect="1"/>
          </p:cNvGraphicFramePr>
          <p:nvPr>
            <p:extLst>
              <p:ext uri="{D42A27DB-BD31-4B8C-83A1-F6EECF244321}">
                <p14:modId xmlns:p14="http://schemas.microsoft.com/office/powerpoint/2010/main" val="1169587357"/>
              </p:ext>
            </p:extLst>
          </p:nvPr>
        </p:nvGraphicFramePr>
        <p:xfrm>
          <a:off x="2165684" y="1335432"/>
          <a:ext cx="7823200" cy="46609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789DAD2E-F579-4E8C-9649-D564ACCB2564}"/>
              </a:ext>
            </a:extLst>
          </p:cNvPr>
          <p:cNvGrpSpPr/>
          <p:nvPr/>
        </p:nvGrpSpPr>
        <p:grpSpPr>
          <a:xfrm>
            <a:off x="3111166" y="2119868"/>
            <a:ext cx="4492286" cy="3020023"/>
            <a:chOff x="3448050" y="1838324"/>
            <a:chExt cx="4581972" cy="2894807"/>
          </a:xfrm>
        </p:grpSpPr>
        <p:sp>
          <p:nvSpPr>
            <p:cNvPr id="12" name="Freeform: Shape 11">
              <a:extLst>
                <a:ext uri="{FF2B5EF4-FFF2-40B4-BE49-F238E27FC236}">
                  <a16:creationId xmlns:a16="http://schemas.microsoft.com/office/drawing/2014/main" id="{F3B562DF-A4FA-4CE9-BA59-95746DFD54A7}"/>
                </a:ext>
              </a:extLst>
            </p:cNvPr>
            <p:cNvSpPr/>
            <p:nvPr/>
          </p:nvSpPr>
          <p:spPr>
            <a:xfrm>
              <a:off x="3448050" y="1838324"/>
              <a:ext cx="4581972"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1972"/>
                <a:gd name="connsiteY0" fmla="*/ 0 h 3162300"/>
                <a:gd name="connsiteX1" fmla="*/ 4581525 w 4581972"/>
                <a:gd name="connsiteY1" fmla="*/ 0 h 3162300"/>
                <a:gd name="connsiteX2" fmla="*/ 4571708 w 4581972"/>
                <a:gd name="connsiteY2" fmla="*/ 1210454 h 3162300"/>
                <a:gd name="connsiteX3" fmla="*/ 0 w 4581972"/>
                <a:gd name="connsiteY3" fmla="*/ 3162300 h 3162300"/>
                <a:gd name="connsiteX4" fmla="*/ 19050 w 4581972"/>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972" h="3162300">
                  <a:moveTo>
                    <a:pt x="19050" y="0"/>
                  </a:moveTo>
                  <a:lnTo>
                    <a:pt x="4581525" y="0"/>
                  </a:lnTo>
                  <a:cubicBezTo>
                    <a:pt x="4584859" y="465467"/>
                    <a:pt x="4568374" y="744987"/>
                    <a:pt x="4571708" y="1210454"/>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03CD53-CED6-4416-859A-8020A5541D04}"/>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9226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sz="1800" dirty="0">
                <a:solidFill>
                  <a:schemeClr val="bg1">
                    <a:lumMod val="65000"/>
                  </a:schemeClr>
                </a:solidFill>
              </a:rPr>
              <a:t>	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solidFill>
              </a:rPr>
              <a:t>	</a:t>
            </a:r>
            <a:r>
              <a:rPr lang="en-US" sz="1800" b="1" dirty="0">
                <a:solidFill>
                  <a:schemeClr val="bg1"/>
                </a:solidFill>
              </a:rPr>
              <a:t>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8362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180066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b="1"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282472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Now that we have the preliminary aircraft weight, we want to find estimates for:</a:t>
            </a:r>
          </a:p>
          <a:p>
            <a:pPr eaLnBrk="1" hangingPunct="1">
              <a:spcBef>
                <a:spcPct val="20000"/>
              </a:spcBef>
            </a:pPr>
            <a:endParaRPr lang="en-US" altLang="en-US" dirty="0"/>
          </a:p>
          <a:p>
            <a:pPr marL="457200" indent="-457200" eaLnBrk="1" hangingPunct="1">
              <a:spcBef>
                <a:spcPts val="0"/>
              </a:spcBef>
              <a:buFont typeface="+mj-lt"/>
              <a:buAutoNum type="arabicPeriod"/>
            </a:pPr>
            <a:r>
              <a:rPr lang="en-US" altLang="en-US" dirty="0"/>
              <a:t>The wing area, S</a:t>
            </a:r>
          </a:p>
          <a:p>
            <a:pPr marL="457200" indent="-457200" eaLnBrk="1" hangingPunct="1">
              <a:spcBef>
                <a:spcPts val="0"/>
              </a:spcBef>
              <a:buFont typeface="+mj-lt"/>
              <a:buAutoNum type="arabicPeriod"/>
            </a:pPr>
            <a:r>
              <a:rPr lang="en-US" altLang="en-US" dirty="0"/>
              <a:t>The take-off thrust (T</a:t>
            </a:r>
            <a:r>
              <a:rPr lang="en-US" altLang="en-US" baseline="-25000" dirty="0"/>
              <a:t>TO</a:t>
            </a:r>
            <a:r>
              <a:rPr lang="en-US" altLang="en-US" dirty="0"/>
              <a:t> ) or power (P</a:t>
            </a:r>
            <a:r>
              <a:rPr lang="en-US" altLang="en-US" baseline="-25000" dirty="0"/>
              <a:t>TO</a:t>
            </a:r>
            <a:r>
              <a:rPr lang="en-US" altLang="en-US" dirty="0"/>
              <a:t>)</a:t>
            </a:r>
            <a:endParaRPr lang="en-US" altLang="en-US" baseline="-25000" dirty="0"/>
          </a:p>
          <a:p>
            <a:pPr marL="457200" indent="-457200" eaLnBrk="1" hangingPunct="1">
              <a:spcBef>
                <a:spcPts val="0"/>
              </a:spcBef>
              <a:buFont typeface="+mj-lt"/>
              <a:buAutoNum type="arabicPeriod"/>
            </a:pPr>
            <a:r>
              <a:rPr lang="en-US" altLang="en-US" dirty="0"/>
              <a:t>Maximum lift coefficient (clean, take-off, landing), </a:t>
            </a:r>
            <a:r>
              <a:rPr lang="en-US" altLang="en-US" dirty="0" err="1"/>
              <a:t>C</a:t>
            </a:r>
            <a:r>
              <a:rPr lang="en-US" altLang="en-US" baseline="-25000" dirty="0" err="1"/>
              <a:t>Lmax</a:t>
            </a:r>
            <a:endParaRPr lang="en-US" altLang="en-US" dirty="0"/>
          </a:p>
          <a:p>
            <a:pPr marL="457200" indent="-457200" eaLnBrk="1" hangingPunct="1">
              <a:spcBef>
                <a:spcPts val="0"/>
              </a:spcBef>
              <a:buFont typeface="+mj-lt"/>
              <a:buAutoNum type="arabicPeriod"/>
            </a:pPr>
            <a:r>
              <a:rPr lang="en-US" altLang="en-US" dirty="0"/>
              <a:t>Drag polar </a:t>
            </a:r>
          </a:p>
          <a:p>
            <a:pPr eaLnBrk="1" hangingPunct="1">
              <a:spcBef>
                <a:spcPct val="20000"/>
              </a:spcBef>
              <a:buFontTx/>
              <a:buAutoNum type="arabicPeriod"/>
            </a:pPr>
            <a:endParaRPr lang="en-US" altLang="en-US" sz="1200" dirty="0"/>
          </a:p>
          <a:p>
            <a:pPr marL="0" indent="0" eaLnBrk="1" hangingPunct="1">
              <a:spcBef>
                <a:spcPct val="20000"/>
              </a:spcBef>
              <a:buNone/>
            </a:pPr>
            <a:r>
              <a:rPr lang="en-US" altLang="en-US" dirty="0"/>
              <a:t>To do this, we use:</a:t>
            </a:r>
          </a:p>
          <a:p>
            <a:r>
              <a:rPr lang="en-US" altLang="en-US" dirty="0"/>
              <a:t>For jet aircraft: 					a </a:t>
            </a:r>
            <a:r>
              <a:rPr lang="en-US" altLang="en-US" b="1" dirty="0"/>
              <a:t>T/W-W/S </a:t>
            </a:r>
            <a:r>
              <a:rPr lang="en-US" altLang="en-US" dirty="0"/>
              <a:t>diagram</a:t>
            </a:r>
          </a:p>
          <a:p>
            <a:r>
              <a:rPr lang="en-US" altLang="en-US" dirty="0"/>
              <a:t>For propeller aircraft: 	a </a:t>
            </a:r>
            <a:r>
              <a:rPr lang="en-US" altLang="en-US" b="1" dirty="0"/>
              <a:t>W/P-W/S</a:t>
            </a:r>
            <a:r>
              <a:rPr lang="en-US" altLang="en-US" dirty="0"/>
              <a:t> diagram</a:t>
            </a:r>
            <a:endParaRPr lang="en-US" dirty="0"/>
          </a:p>
        </p:txBody>
      </p:sp>
      <p:sp>
        <p:nvSpPr>
          <p:cNvPr id="7" name="TextBox 6">
            <a:extLst>
              <a:ext uri="{FF2B5EF4-FFF2-40B4-BE49-F238E27FC236}">
                <a16:creationId xmlns:a16="http://schemas.microsoft.com/office/drawing/2014/main" id="{3A653F7A-C297-42F3-83E8-D0754E8FAECC}"/>
              </a:ext>
            </a:extLst>
          </p:cNvPr>
          <p:cNvSpPr txBox="1"/>
          <p:nvPr/>
        </p:nvSpPr>
        <p:spPr>
          <a:xfrm>
            <a:off x="8635497" y="4548952"/>
            <a:ext cx="2258282" cy="923330"/>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t>T/W = thrust loading</a:t>
            </a:r>
          </a:p>
          <a:p>
            <a:pPr>
              <a:spcBef>
                <a:spcPts val="0"/>
              </a:spcBef>
            </a:pPr>
            <a:r>
              <a:rPr lang="en-US" altLang="en-US" sz="1800" b="1" dirty="0"/>
              <a:t>W/P = power loading</a:t>
            </a:r>
          </a:p>
          <a:p>
            <a:pPr>
              <a:spcBef>
                <a:spcPts val="0"/>
              </a:spcBef>
            </a:pPr>
            <a:r>
              <a:rPr lang="en-US" altLang="en-US" sz="1800" b="1" dirty="0"/>
              <a:t>W/S = Wing Loading</a:t>
            </a:r>
          </a:p>
        </p:txBody>
      </p:sp>
    </p:spTree>
    <p:extLst>
      <p:ext uri="{BB962C8B-B14F-4D97-AF65-F5344CB8AC3E}">
        <p14:creationId xmlns:p14="http://schemas.microsoft.com/office/powerpoint/2010/main" val="4166337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11163300" cy="4108119"/>
          </a:xfrm>
        </p:spPr>
        <p:txBody>
          <a:bodyPr/>
          <a:lstStyle/>
          <a:p>
            <a:pPr marL="0" indent="0">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r>
              <a:rPr lang="en-US" sz="2000" dirty="0"/>
              <a:t>Definitions of Drag:</a:t>
            </a:r>
          </a:p>
        </p:txBody>
      </p:sp>
      <p:grpSp>
        <p:nvGrpSpPr>
          <p:cNvPr id="180" name="Group 179">
            <a:extLst>
              <a:ext uri="{FF2B5EF4-FFF2-40B4-BE49-F238E27FC236}">
                <a16:creationId xmlns:a16="http://schemas.microsoft.com/office/drawing/2014/main" id="{8BB317F4-29E2-4D6E-A780-300E883FBF34}"/>
              </a:ext>
            </a:extLst>
          </p:cNvPr>
          <p:cNvGrpSpPr/>
          <p:nvPr/>
        </p:nvGrpSpPr>
        <p:grpSpPr>
          <a:xfrm>
            <a:off x="2928576" y="2142939"/>
            <a:ext cx="6962706" cy="3747956"/>
            <a:chOff x="725488" y="1085850"/>
            <a:chExt cx="7683566" cy="4662904"/>
          </a:xfrm>
        </p:grpSpPr>
        <p:sp>
          <p:nvSpPr>
            <p:cNvPr id="93" name="Rectangle 7">
              <a:extLst>
                <a:ext uri="{FF2B5EF4-FFF2-40B4-BE49-F238E27FC236}">
                  <a16:creationId xmlns:a16="http://schemas.microsoft.com/office/drawing/2014/main" id="{AAD774C2-70CE-452E-AA51-4030F6CB9B26}"/>
                </a:ext>
              </a:extLst>
            </p:cNvPr>
            <p:cNvSpPr>
              <a:spLocks noChangeArrowheads="1"/>
            </p:cNvSpPr>
            <p:nvPr/>
          </p:nvSpPr>
          <p:spPr bwMode="auto">
            <a:xfrm>
              <a:off x="3897313" y="1309688"/>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5" name="Text Box 8">
              <a:extLst>
                <a:ext uri="{FF2B5EF4-FFF2-40B4-BE49-F238E27FC236}">
                  <a16:creationId xmlns:a16="http://schemas.microsoft.com/office/drawing/2014/main" id="{4122115A-6AA7-4E12-B484-5C79BAAADE78}"/>
                </a:ext>
              </a:extLst>
            </p:cNvPr>
            <p:cNvSpPr txBox="1">
              <a:spLocks noChangeArrowheads="1"/>
            </p:cNvSpPr>
            <p:nvPr/>
          </p:nvSpPr>
          <p:spPr bwMode="auto">
            <a:xfrm>
              <a:off x="3902075" y="12954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97" name="Rectangle 9">
              <a:extLst>
                <a:ext uri="{FF2B5EF4-FFF2-40B4-BE49-F238E27FC236}">
                  <a16:creationId xmlns:a16="http://schemas.microsoft.com/office/drawing/2014/main" id="{390D5CA5-C4A7-4EB8-85DE-491CECEB0C1A}"/>
                </a:ext>
              </a:extLst>
            </p:cNvPr>
            <p:cNvSpPr>
              <a:spLocks noChangeArrowheads="1"/>
            </p:cNvSpPr>
            <p:nvPr/>
          </p:nvSpPr>
          <p:spPr bwMode="auto">
            <a:xfrm>
              <a:off x="2708275" y="2093913"/>
              <a:ext cx="1452563"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9" name="Text Box 10">
              <a:extLst>
                <a:ext uri="{FF2B5EF4-FFF2-40B4-BE49-F238E27FC236}">
                  <a16:creationId xmlns:a16="http://schemas.microsoft.com/office/drawing/2014/main" id="{EECE1B25-B91A-49AD-97A9-2D8A40F327AB}"/>
                </a:ext>
              </a:extLst>
            </p:cNvPr>
            <p:cNvSpPr txBox="1">
              <a:spLocks noChangeArrowheads="1"/>
            </p:cNvSpPr>
            <p:nvPr/>
          </p:nvSpPr>
          <p:spPr bwMode="auto">
            <a:xfrm>
              <a:off x="2713038" y="2057400"/>
              <a:ext cx="1317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Pressure drag</a:t>
              </a:r>
            </a:p>
          </p:txBody>
        </p:sp>
        <p:sp>
          <p:nvSpPr>
            <p:cNvPr id="101" name="Rectangle 11">
              <a:extLst>
                <a:ext uri="{FF2B5EF4-FFF2-40B4-BE49-F238E27FC236}">
                  <a16:creationId xmlns:a16="http://schemas.microsoft.com/office/drawing/2014/main" id="{0940E125-B260-4DF4-B640-1BA6A7B65117}"/>
                </a:ext>
              </a:extLst>
            </p:cNvPr>
            <p:cNvSpPr>
              <a:spLocks noChangeArrowheads="1"/>
            </p:cNvSpPr>
            <p:nvPr/>
          </p:nvSpPr>
          <p:spPr bwMode="auto">
            <a:xfrm>
              <a:off x="5218113" y="2093913"/>
              <a:ext cx="132238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3" name="Text Box 12">
              <a:extLst>
                <a:ext uri="{FF2B5EF4-FFF2-40B4-BE49-F238E27FC236}">
                  <a16:creationId xmlns:a16="http://schemas.microsoft.com/office/drawing/2014/main" id="{775D4E81-26E7-450E-A0CE-92B53E870C88}"/>
                </a:ext>
              </a:extLst>
            </p:cNvPr>
            <p:cNvSpPr txBox="1">
              <a:spLocks noChangeArrowheads="1"/>
            </p:cNvSpPr>
            <p:nvPr/>
          </p:nvSpPr>
          <p:spPr bwMode="auto">
            <a:xfrm>
              <a:off x="5224463" y="2057400"/>
              <a:ext cx="1232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Friction drag</a:t>
              </a:r>
            </a:p>
          </p:txBody>
        </p:sp>
        <p:sp>
          <p:nvSpPr>
            <p:cNvPr id="105" name="Rectangle 13">
              <a:extLst>
                <a:ext uri="{FF2B5EF4-FFF2-40B4-BE49-F238E27FC236}">
                  <a16:creationId xmlns:a16="http://schemas.microsoft.com/office/drawing/2014/main" id="{46E33625-B3AD-46AE-8315-1BCFCB1436A9}"/>
                </a:ext>
              </a:extLst>
            </p:cNvPr>
            <p:cNvSpPr>
              <a:spLocks noChangeArrowheads="1"/>
            </p:cNvSpPr>
            <p:nvPr/>
          </p:nvSpPr>
          <p:spPr bwMode="auto">
            <a:xfrm>
              <a:off x="6870700" y="2933700"/>
              <a:ext cx="1189038"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7" name="Text Box 14">
              <a:extLst>
                <a:ext uri="{FF2B5EF4-FFF2-40B4-BE49-F238E27FC236}">
                  <a16:creationId xmlns:a16="http://schemas.microsoft.com/office/drawing/2014/main" id="{7518B089-17CB-4819-A305-3C749B0C4D7A}"/>
                </a:ext>
              </a:extLst>
            </p:cNvPr>
            <p:cNvSpPr txBox="1">
              <a:spLocks noChangeArrowheads="1"/>
            </p:cNvSpPr>
            <p:nvPr/>
          </p:nvSpPr>
          <p:spPr bwMode="auto">
            <a:xfrm>
              <a:off x="6877050" y="2895600"/>
              <a:ext cx="11421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Profile drag</a:t>
              </a:r>
            </a:p>
          </p:txBody>
        </p:sp>
        <p:sp>
          <p:nvSpPr>
            <p:cNvPr id="109" name="Rectangle 15">
              <a:extLst>
                <a:ext uri="{FF2B5EF4-FFF2-40B4-BE49-F238E27FC236}">
                  <a16:creationId xmlns:a16="http://schemas.microsoft.com/office/drawing/2014/main" id="{DB49C0BF-873D-434C-883C-813E61ED91A1}"/>
                </a:ext>
              </a:extLst>
            </p:cNvPr>
            <p:cNvSpPr>
              <a:spLocks noChangeArrowheads="1"/>
            </p:cNvSpPr>
            <p:nvPr/>
          </p:nvSpPr>
          <p:spPr bwMode="auto">
            <a:xfrm>
              <a:off x="1055688" y="2933700"/>
              <a:ext cx="13874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1" name="Text Box 16">
              <a:extLst>
                <a:ext uri="{FF2B5EF4-FFF2-40B4-BE49-F238E27FC236}">
                  <a16:creationId xmlns:a16="http://schemas.microsoft.com/office/drawing/2014/main" id="{631AA8B2-8A21-486F-8C18-0073AF942EC0}"/>
                </a:ext>
              </a:extLst>
            </p:cNvPr>
            <p:cNvSpPr txBox="1">
              <a:spLocks noChangeArrowheads="1"/>
            </p:cNvSpPr>
            <p:nvPr/>
          </p:nvSpPr>
          <p:spPr bwMode="auto">
            <a:xfrm>
              <a:off x="1062038" y="2895600"/>
              <a:ext cx="1270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Induced drag</a:t>
              </a:r>
            </a:p>
          </p:txBody>
        </p:sp>
        <p:sp>
          <p:nvSpPr>
            <p:cNvPr id="113" name="Rectangle 17">
              <a:extLst>
                <a:ext uri="{FF2B5EF4-FFF2-40B4-BE49-F238E27FC236}">
                  <a16:creationId xmlns:a16="http://schemas.microsoft.com/office/drawing/2014/main" id="{D956953E-9F5C-4C04-8CEF-A7AE9F099EA1}"/>
                </a:ext>
              </a:extLst>
            </p:cNvPr>
            <p:cNvSpPr>
              <a:spLocks noChangeArrowheads="1"/>
            </p:cNvSpPr>
            <p:nvPr/>
          </p:nvSpPr>
          <p:spPr bwMode="auto">
            <a:xfrm>
              <a:off x="3897313" y="3605213"/>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5" name="Text Box 18">
              <a:extLst>
                <a:ext uri="{FF2B5EF4-FFF2-40B4-BE49-F238E27FC236}">
                  <a16:creationId xmlns:a16="http://schemas.microsoft.com/office/drawing/2014/main" id="{EEBB2B15-5816-482E-A8AC-4178F8024682}"/>
                </a:ext>
              </a:extLst>
            </p:cNvPr>
            <p:cNvSpPr txBox="1">
              <a:spLocks noChangeArrowheads="1"/>
            </p:cNvSpPr>
            <p:nvPr/>
          </p:nvSpPr>
          <p:spPr bwMode="auto">
            <a:xfrm>
              <a:off x="3902075" y="3581400"/>
              <a:ext cx="1036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Form drag</a:t>
              </a:r>
            </a:p>
          </p:txBody>
        </p:sp>
        <p:sp>
          <p:nvSpPr>
            <p:cNvPr id="117" name="Rectangle 19">
              <a:extLst>
                <a:ext uri="{FF2B5EF4-FFF2-40B4-BE49-F238E27FC236}">
                  <a16:creationId xmlns:a16="http://schemas.microsoft.com/office/drawing/2014/main" id="{F69BC0F1-897E-4DAC-BAEC-2B17C340BCE7}"/>
                </a:ext>
              </a:extLst>
            </p:cNvPr>
            <p:cNvSpPr>
              <a:spLocks noChangeArrowheads="1"/>
            </p:cNvSpPr>
            <p:nvPr/>
          </p:nvSpPr>
          <p:spPr bwMode="auto">
            <a:xfrm>
              <a:off x="1122363" y="4557713"/>
              <a:ext cx="1255712" cy="336550"/>
            </a:xfrm>
            <a:prstGeom prst="rect">
              <a:avLst/>
            </a:prstGeom>
            <a:solidFill>
              <a:srgbClr val="FFFFFF"/>
            </a:solidFill>
            <a:ln w="9525">
              <a:solidFill>
                <a:schemeClr val="tx1"/>
              </a:solidFill>
              <a:miter lim="800000"/>
              <a:headEnd/>
              <a:tailEnd/>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9" name="Text Box 20">
              <a:extLst>
                <a:ext uri="{FF2B5EF4-FFF2-40B4-BE49-F238E27FC236}">
                  <a16:creationId xmlns:a16="http://schemas.microsoft.com/office/drawing/2014/main" id="{034EAF0E-E718-451E-A713-A47398E2CE65}"/>
                </a:ext>
              </a:extLst>
            </p:cNvPr>
            <p:cNvSpPr txBox="1">
              <a:spLocks noChangeArrowheads="1"/>
            </p:cNvSpPr>
            <p:nvPr/>
          </p:nvSpPr>
          <p:spPr bwMode="auto">
            <a:xfrm>
              <a:off x="1127125" y="4550619"/>
              <a:ext cx="1316038" cy="421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Vortex drag</a:t>
              </a:r>
            </a:p>
          </p:txBody>
        </p:sp>
        <p:sp>
          <p:nvSpPr>
            <p:cNvPr id="121" name="Rectangle 21">
              <a:extLst>
                <a:ext uri="{FF2B5EF4-FFF2-40B4-BE49-F238E27FC236}">
                  <a16:creationId xmlns:a16="http://schemas.microsoft.com/office/drawing/2014/main" id="{99392E00-F45B-4500-9916-EC1EB3CBAC5F}"/>
                </a:ext>
              </a:extLst>
            </p:cNvPr>
            <p:cNvSpPr>
              <a:spLocks noChangeArrowheads="1"/>
            </p:cNvSpPr>
            <p:nvPr/>
          </p:nvSpPr>
          <p:spPr bwMode="auto">
            <a:xfrm>
              <a:off x="3830638" y="4557713"/>
              <a:ext cx="119062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3" name="Text Box 22">
              <a:extLst>
                <a:ext uri="{FF2B5EF4-FFF2-40B4-BE49-F238E27FC236}">
                  <a16:creationId xmlns:a16="http://schemas.microsoft.com/office/drawing/2014/main" id="{C97637F9-F439-4E83-8D6B-70A6E2AEE02C}"/>
                </a:ext>
              </a:extLst>
            </p:cNvPr>
            <p:cNvSpPr txBox="1">
              <a:spLocks noChangeArrowheads="1"/>
            </p:cNvSpPr>
            <p:nvPr/>
          </p:nvSpPr>
          <p:spPr bwMode="auto">
            <a:xfrm>
              <a:off x="3836988" y="4512127"/>
              <a:ext cx="1184275"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Wave drag</a:t>
              </a:r>
            </a:p>
          </p:txBody>
        </p:sp>
        <p:sp>
          <p:nvSpPr>
            <p:cNvPr id="125" name="Rectangle 23">
              <a:extLst>
                <a:ext uri="{FF2B5EF4-FFF2-40B4-BE49-F238E27FC236}">
                  <a16:creationId xmlns:a16="http://schemas.microsoft.com/office/drawing/2014/main" id="{371F28F5-C5EA-4962-A532-1EF7E2D9D944}"/>
                </a:ext>
              </a:extLst>
            </p:cNvPr>
            <p:cNvSpPr>
              <a:spLocks noChangeArrowheads="1"/>
            </p:cNvSpPr>
            <p:nvPr/>
          </p:nvSpPr>
          <p:spPr bwMode="auto">
            <a:xfrm>
              <a:off x="6672263" y="4557713"/>
              <a:ext cx="118903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7" name="Text Box 24">
              <a:extLst>
                <a:ext uri="{FF2B5EF4-FFF2-40B4-BE49-F238E27FC236}">
                  <a16:creationId xmlns:a16="http://schemas.microsoft.com/office/drawing/2014/main" id="{46D95230-9AAE-41F8-A692-626D5DB9F77B}"/>
                </a:ext>
              </a:extLst>
            </p:cNvPr>
            <p:cNvSpPr txBox="1">
              <a:spLocks noChangeArrowheads="1"/>
            </p:cNvSpPr>
            <p:nvPr/>
          </p:nvSpPr>
          <p:spPr bwMode="auto">
            <a:xfrm>
              <a:off x="6678613" y="4512127"/>
              <a:ext cx="1169986"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Wake drag</a:t>
              </a:r>
            </a:p>
          </p:txBody>
        </p:sp>
        <p:sp>
          <p:nvSpPr>
            <p:cNvPr id="129" name="Rectangle 25">
              <a:extLst>
                <a:ext uri="{FF2B5EF4-FFF2-40B4-BE49-F238E27FC236}">
                  <a16:creationId xmlns:a16="http://schemas.microsoft.com/office/drawing/2014/main" id="{33E7F6F6-5C0F-4D31-B9AB-AB441971CB86}"/>
                </a:ext>
              </a:extLst>
            </p:cNvPr>
            <p:cNvSpPr>
              <a:spLocks noChangeArrowheads="1"/>
            </p:cNvSpPr>
            <p:nvPr/>
          </p:nvSpPr>
          <p:spPr bwMode="auto">
            <a:xfrm>
              <a:off x="3897313" y="5397500"/>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31" name="Text Box 26">
              <a:extLst>
                <a:ext uri="{FF2B5EF4-FFF2-40B4-BE49-F238E27FC236}">
                  <a16:creationId xmlns:a16="http://schemas.microsoft.com/office/drawing/2014/main" id="{64F54C76-36C8-4833-AB92-707A7B3B0EED}"/>
                </a:ext>
              </a:extLst>
            </p:cNvPr>
            <p:cNvSpPr txBox="1">
              <a:spLocks noChangeArrowheads="1"/>
            </p:cNvSpPr>
            <p:nvPr/>
          </p:nvSpPr>
          <p:spPr bwMode="auto">
            <a:xfrm>
              <a:off x="3902075" y="54102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133" name="Freeform 27">
              <a:extLst>
                <a:ext uri="{FF2B5EF4-FFF2-40B4-BE49-F238E27FC236}">
                  <a16:creationId xmlns:a16="http://schemas.microsoft.com/office/drawing/2014/main" id="{E2BA6879-53FF-4197-988F-2EE23254F141}"/>
                </a:ext>
              </a:extLst>
            </p:cNvPr>
            <p:cNvSpPr>
              <a:spLocks/>
            </p:cNvSpPr>
            <p:nvPr/>
          </p:nvSpPr>
          <p:spPr bwMode="auto">
            <a:xfrm>
              <a:off x="3368675" y="1870075"/>
              <a:ext cx="2444750" cy="223838"/>
            </a:xfrm>
            <a:custGeom>
              <a:avLst/>
              <a:gdLst>
                <a:gd name="T0" fmla="*/ 0 w 2208"/>
                <a:gd name="T1" fmla="*/ 223838 h 192"/>
                <a:gd name="T2" fmla="*/ 0 w 2208"/>
                <a:gd name="T3" fmla="*/ 0 h 192"/>
                <a:gd name="T4" fmla="*/ 2444750 w 2208"/>
                <a:gd name="T5" fmla="*/ 0 h 192"/>
                <a:gd name="T6" fmla="*/ 2444750 w 2208"/>
                <a:gd name="T7" fmla="*/ 223838 h 192"/>
                <a:gd name="T8" fmla="*/ 0 60000 65536"/>
                <a:gd name="T9" fmla="*/ 0 60000 65536"/>
                <a:gd name="T10" fmla="*/ 0 60000 65536"/>
                <a:gd name="T11" fmla="*/ 0 60000 65536"/>
                <a:gd name="T12" fmla="*/ 0 w 2208"/>
                <a:gd name="T13" fmla="*/ 0 h 192"/>
                <a:gd name="T14" fmla="*/ 2208 w 2208"/>
                <a:gd name="T15" fmla="*/ 192 h 192"/>
              </a:gdLst>
              <a:ahLst/>
              <a:cxnLst>
                <a:cxn ang="T8">
                  <a:pos x="T0" y="T1"/>
                </a:cxn>
                <a:cxn ang="T9">
                  <a:pos x="T2" y="T3"/>
                </a:cxn>
                <a:cxn ang="T10">
                  <a:pos x="T4" y="T5"/>
                </a:cxn>
                <a:cxn ang="T11">
                  <a:pos x="T6" y="T7"/>
                </a:cxn>
              </a:cxnLst>
              <a:rect l="T12" t="T13" r="T14" b="T15"/>
              <a:pathLst>
                <a:path w="2208" h="192">
                  <a:moveTo>
                    <a:pt x="0" y="192"/>
                  </a:moveTo>
                  <a:lnTo>
                    <a:pt x="0" y="0"/>
                  </a:lnTo>
                  <a:lnTo>
                    <a:pt x="2208" y="0"/>
                  </a:lnTo>
                  <a:lnTo>
                    <a:pt x="220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35" name="Line 28">
              <a:extLst>
                <a:ext uri="{FF2B5EF4-FFF2-40B4-BE49-F238E27FC236}">
                  <a16:creationId xmlns:a16="http://schemas.microsoft.com/office/drawing/2014/main" id="{36B378DE-BD73-42D3-8F92-61C2062E3CD7}"/>
                </a:ext>
              </a:extLst>
            </p:cNvPr>
            <p:cNvSpPr>
              <a:spLocks noChangeShapeType="1"/>
            </p:cNvSpPr>
            <p:nvPr/>
          </p:nvSpPr>
          <p:spPr bwMode="auto">
            <a:xfrm>
              <a:off x="4425950" y="1646238"/>
              <a:ext cx="0" cy="223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7" name="Line 29">
              <a:extLst>
                <a:ext uri="{FF2B5EF4-FFF2-40B4-BE49-F238E27FC236}">
                  <a16:creationId xmlns:a16="http://schemas.microsoft.com/office/drawing/2014/main" id="{51C40995-D847-462D-8F2B-2519E13BC9EC}"/>
                </a:ext>
              </a:extLst>
            </p:cNvPr>
            <p:cNvSpPr>
              <a:spLocks noChangeShapeType="1"/>
            </p:cNvSpPr>
            <p:nvPr/>
          </p:nvSpPr>
          <p:spPr bwMode="auto">
            <a:xfrm>
              <a:off x="4425950" y="1085850"/>
              <a:ext cx="0" cy="223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9" name="Freeform 30">
              <a:extLst>
                <a:ext uri="{FF2B5EF4-FFF2-40B4-BE49-F238E27FC236}">
                  <a16:creationId xmlns:a16="http://schemas.microsoft.com/office/drawing/2014/main" id="{2F7C9F2F-AD34-4082-8283-98D4A40358AD}"/>
                </a:ext>
              </a:extLst>
            </p:cNvPr>
            <p:cNvSpPr>
              <a:spLocks/>
            </p:cNvSpPr>
            <p:nvPr/>
          </p:nvSpPr>
          <p:spPr bwMode="auto">
            <a:xfrm>
              <a:off x="1716088" y="2597150"/>
              <a:ext cx="2709862" cy="1008063"/>
            </a:xfrm>
            <a:custGeom>
              <a:avLst/>
              <a:gdLst>
                <a:gd name="T0" fmla="*/ 0 w 1920"/>
                <a:gd name="T1" fmla="*/ 336021 h 864"/>
                <a:gd name="T2" fmla="*/ 0 w 1920"/>
                <a:gd name="T3" fmla="*/ 0 h 864"/>
                <a:gd name="T4" fmla="*/ 2709862 w 1920"/>
                <a:gd name="T5" fmla="*/ 0 h 864"/>
                <a:gd name="T6" fmla="*/ 2709862 w 1920"/>
                <a:gd name="T7" fmla="*/ 1008063 h 864"/>
                <a:gd name="T8" fmla="*/ 0 60000 65536"/>
                <a:gd name="T9" fmla="*/ 0 60000 65536"/>
                <a:gd name="T10" fmla="*/ 0 60000 65536"/>
                <a:gd name="T11" fmla="*/ 0 60000 65536"/>
                <a:gd name="T12" fmla="*/ 0 w 1920"/>
                <a:gd name="T13" fmla="*/ 0 h 864"/>
                <a:gd name="T14" fmla="*/ 1920 w 1920"/>
                <a:gd name="T15" fmla="*/ 864 h 864"/>
              </a:gdLst>
              <a:ahLst/>
              <a:cxnLst>
                <a:cxn ang="T8">
                  <a:pos x="T0" y="T1"/>
                </a:cxn>
                <a:cxn ang="T9">
                  <a:pos x="T2" y="T3"/>
                </a:cxn>
                <a:cxn ang="T10">
                  <a:pos x="T4" y="T5"/>
                </a:cxn>
                <a:cxn ang="T11">
                  <a:pos x="T6" y="T7"/>
                </a:cxn>
              </a:cxnLst>
              <a:rect l="T12" t="T13" r="T14" b="T15"/>
              <a:pathLst>
                <a:path w="1920" h="864">
                  <a:moveTo>
                    <a:pt x="0" y="288"/>
                  </a:moveTo>
                  <a:lnTo>
                    <a:pt x="0" y="0"/>
                  </a:lnTo>
                  <a:lnTo>
                    <a:pt x="1920" y="0"/>
                  </a:lnTo>
                  <a:lnTo>
                    <a:pt x="1920"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1" name="Line 31">
              <a:extLst>
                <a:ext uri="{FF2B5EF4-FFF2-40B4-BE49-F238E27FC236}">
                  <a16:creationId xmlns:a16="http://schemas.microsoft.com/office/drawing/2014/main" id="{3C4A753E-8CD6-4854-8965-4496E6E3E58D}"/>
                </a:ext>
              </a:extLst>
            </p:cNvPr>
            <p:cNvSpPr>
              <a:spLocks noChangeShapeType="1"/>
            </p:cNvSpPr>
            <p:nvPr/>
          </p:nvSpPr>
          <p:spPr bwMode="auto">
            <a:xfrm>
              <a:off x="3368675" y="2430463"/>
              <a:ext cx="0" cy="166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3" name="Line 32">
              <a:extLst>
                <a:ext uri="{FF2B5EF4-FFF2-40B4-BE49-F238E27FC236}">
                  <a16:creationId xmlns:a16="http://schemas.microsoft.com/office/drawing/2014/main" id="{D30C9105-7CA6-4EBA-8160-1EE43B13C96A}"/>
                </a:ext>
              </a:extLst>
            </p:cNvPr>
            <p:cNvSpPr>
              <a:spLocks noChangeShapeType="1"/>
            </p:cNvSpPr>
            <p:nvPr/>
          </p:nvSpPr>
          <p:spPr bwMode="auto">
            <a:xfrm>
              <a:off x="1716088" y="3270250"/>
              <a:ext cx="0" cy="1287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5" name="Freeform 33">
              <a:extLst>
                <a:ext uri="{FF2B5EF4-FFF2-40B4-BE49-F238E27FC236}">
                  <a16:creationId xmlns:a16="http://schemas.microsoft.com/office/drawing/2014/main" id="{0D7C8D1C-82C3-4D49-AD78-4BEBA07A93CE}"/>
                </a:ext>
              </a:extLst>
            </p:cNvPr>
            <p:cNvSpPr>
              <a:spLocks/>
            </p:cNvSpPr>
            <p:nvPr/>
          </p:nvSpPr>
          <p:spPr bwMode="auto">
            <a:xfrm>
              <a:off x="1716088" y="4894263"/>
              <a:ext cx="5551487" cy="279400"/>
            </a:xfrm>
            <a:custGeom>
              <a:avLst/>
              <a:gdLst>
                <a:gd name="T0" fmla="*/ 0 w 4080"/>
                <a:gd name="T1" fmla="*/ 0 h 384"/>
                <a:gd name="T2" fmla="*/ 0 w 4080"/>
                <a:gd name="T3" fmla="*/ 279400 h 384"/>
                <a:gd name="T4" fmla="*/ 5551487 w 4080"/>
                <a:gd name="T5" fmla="*/ 279400 h 384"/>
                <a:gd name="T6" fmla="*/ 5551487 w 4080"/>
                <a:gd name="T7" fmla="*/ 0 h 384"/>
                <a:gd name="T8" fmla="*/ 0 60000 65536"/>
                <a:gd name="T9" fmla="*/ 0 60000 65536"/>
                <a:gd name="T10" fmla="*/ 0 60000 65536"/>
                <a:gd name="T11" fmla="*/ 0 60000 65536"/>
                <a:gd name="T12" fmla="*/ 0 w 4080"/>
                <a:gd name="T13" fmla="*/ 0 h 384"/>
                <a:gd name="T14" fmla="*/ 4080 w 4080"/>
                <a:gd name="T15" fmla="*/ 384 h 384"/>
              </a:gdLst>
              <a:ahLst/>
              <a:cxnLst>
                <a:cxn ang="T8">
                  <a:pos x="T0" y="T1"/>
                </a:cxn>
                <a:cxn ang="T9">
                  <a:pos x="T2" y="T3"/>
                </a:cxn>
                <a:cxn ang="T10">
                  <a:pos x="T4" y="T5"/>
                </a:cxn>
                <a:cxn ang="T11">
                  <a:pos x="T6" y="T7"/>
                </a:cxn>
              </a:cxnLst>
              <a:rect l="T12" t="T13" r="T14" b="T15"/>
              <a:pathLst>
                <a:path w="4080" h="384">
                  <a:moveTo>
                    <a:pt x="0" y="0"/>
                  </a:moveTo>
                  <a:lnTo>
                    <a:pt x="0" y="384"/>
                  </a:lnTo>
                  <a:lnTo>
                    <a:pt x="4080" y="384"/>
                  </a:lnTo>
                  <a:lnTo>
                    <a:pt x="40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7" name="Line 34">
              <a:extLst>
                <a:ext uri="{FF2B5EF4-FFF2-40B4-BE49-F238E27FC236}">
                  <a16:creationId xmlns:a16="http://schemas.microsoft.com/office/drawing/2014/main" id="{BD24462B-2015-484A-953D-9325474A9616}"/>
                </a:ext>
              </a:extLst>
            </p:cNvPr>
            <p:cNvSpPr>
              <a:spLocks noChangeShapeType="1"/>
            </p:cNvSpPr>
            <p:nvPr/>
          </p:nvSpPr>
          <p:spPr bwMode="auto">
            <a:xfrm>
              <a:off x="4425950" y="4894263"/>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9" name="Line 35">
              <a:extLst>
                <a:ext uri="{FF2B5EF4-FFF2-40B4-BE49-F238E27FC236}">
                  <a16:creationId xmlns:a16="http://schemas.microsoft.com/office/drawing/2014/main" id="{0F6C40BF-9154-4C16-A553-18E091A0968D}"/>
                </a:ext>
              </a:extLst>
            </p:cNvPr>
            <p:cNvSpPr>
              <a:spLocks noChangeShapeType="1"/>
            </p:cNvSpPr>
            <p:nvPr/>
          </p:nvSpPr>
          <p:spPr bwMode="auto">
            <a:xfrm>
              <a:off x="4425950" y="3941763"/>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1" name="Line 36">
              <a:extLst>
                <a:ext uri="{FF2B5EF4-FFF2-40B4-BE49-F238E27FC236}">
                  <a16:creationId xmlns:a16="http://schemas.microsoft.com/office/drawing/2014/main" id="{A7CB8D56-CE74-4F73-A44B-7F679B265D67}"/>
                </a:ext>
              </a:extLst>
            </p:cNvPr>
            <p:cNvSpPr>
              <a:spLocks noChangeShapeType="1"/>
            </p:cNvSpPr>
            <p:nvPr/>
          </p:nvSpPr>
          <p:spPr bwMode="auto">
            <a:xfrm>
              <a:off x="4425950" y="4110038"/>
              <a:ext cx="2841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3" name="Line 37">
              <a:extLst>
                <a:ext uri="{FF2B5EF4-FFF2-40B4-BE49-F238E27FC236}">
                  <a16:creationId xmlns:a16="http://schemas.microsoft.com/office/drawing/2014/main" id="{B7589BBD-EA81-41F5-A494-412765039D8F}"/>
                </a:ext>
              </a:extLst>
            </p:cNvPr>
            <p:cNvSpPr>
              <a:spLocks noChangeShapeType="1"/>
            </p:cNvSpPr>
            <p:nvPr/>
          </p:nvSpPr>
          <p:spPr bwMode="auto">
            <a:xfrm flipH="1">
              <a:off x="6672263" y="3101975"/>
              <a:ext cx="198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5" name="Freeform 38">
              <a:extLst>
                <a:ext uri="{FF2B5EF4-FFF2-40B4-BE49-F238E27FC236}">
                  <a16:creationId xmlns:a16="http://schemas.microsoft.com/office/drawing/2014/main" id="{BD3A1506-1F63-42ED-A887-CE88360B2567}"/>
                </a:ext>
              </a:extLst>
            </p:cNvPr>
            <p:cNvSpPr>
              <a:spLocks/>
            </p:cNvSpPr>
            <p:nvPr/>
          </p:nvSpPr>
          <p:spPr bwMode="auto">
            <a:xfrm>
              <a:off x="5813425" y="2430463"/>
              <a:ext cx="1454150" cy="2127250"/>
            </a:xfrm>
            <a:custGeom>
              <a:avLst/>
              <a:gdLst>
                <a:gd name="T0" fmla="*/ 1454150 w 1056"/>
                <a:gd name="T1" fmla="*/ 2127250 h 1824"/>
                <a:gd name="T2" fmla="*/ 1454150 w 1056"/>
                <a:gd name="T3" fmla="*/ 1679408 h 1824"/>
                <a:gd name="T4" fmla="*/ 0 w 1056"/>
                <a:gd name="T5" fmla="*/ 0 h 1824"/>
                <a:gd name="T6" fmla="*/ 0 60000 65536"/>
                <a:gd name="T7" fmla="*/ 0 60000 65536"/>
                <a:gd name="T8" fmla="*/ 0 60000 65536"/>
                <a:gd name="T9" fmla="*/ 0 w 1056"/>
                <a:gd name="T10" fmla="*/ 0 h 1824"/>
                <a:gd name="T11" fmla="*/ 1056 w 1056"/>
                <a:gd name="T12" fmla="*/ 1824 h 1824"/>
              </a:gdLst>
              <a:ahLst/>
              <a:cxnLst>
                <a:cxn ang="T6">
                  <a:pos x="T0" y="T1"/>
                </a:cxn>
                <a:cxn ang="T7">
                  <a:pos x="T2" y="T3"/>
                </a:cxn>
                <a:cxn ang="T8">
                  <a:pos x="T4" y="T5"/>
                </a:cxn>
              </a:cxnLst>
              <a:rect l="T9" t="T10" r="T11" b="T12"/>
              <a:pathLst>
                <a:path w="1056" h="1824">
                  <a:moveTo>
                    <a:pt x="1056" y="1824"/>
                  </a:moveTo>
                  <a:lnTo>
                    <a:pt x="1056" y="144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7" name="Freeform 39">
              <a:extLst>
                <a:ext uri="{FF2B5EF4-FFF2-40B4-BE49-F238E27FC236}">
                  <a16:creationId xmlns:a16="http://schemas.microsoft.com/office/drawing/2014/main" id="{3A2B9FDE-068F-47A7-BCDF-58730D3F4BDC}"/>
                </a:ext>
              </a:extLst>
            </p:cNvPr>
            <p:cNvSpPr>
              <a:spLocks/>
            </p:cNvSpPr>
            <p:nvPr/>
          </p:nvSpPr>
          <p:spPr bwMode="auto">
            <a:xfrm>
              <a:off x="6540500" y="2262188"/>
              <a:ext cx="131763" cy="1008062"/>
            </a:xfrm>
            <a:custGeom>
              <a:avLst/>
              <a:gdLst>
                <a:gd name="T0" fmla="*/ 0 w 96"/>
                <a:gd name="T1" fmla="*/ 0 h 864"/>
                <a:gd name="T2" fmla="*/ 131763 w 96"/>
                <a:gd name="T3" fmla="*/ 0 h 864"/>
                <a:gd name="T4" fmla="*/ 131763 w 96"/>
                <a:gd name="T5" fmla="*/ 1008062 h 864"/>
                <a:gd name="T6" fmla="*/ 0 60000 65536"/>
                <a:gd name="T7" fmla="*/ 0 60000 65536"/>
                <a:gd name="T8" fmla="*/ 0 60000 65536"/>
                <a:gd name="T9" fmla="*/ 0 w 96"/>
                <a:gd name="T10" fmla="*/ 0 h 864"/>
                <a:gd name="T11" fmla="*/ 96 w 96"/>
                <a:gd name="T12" fmla="*/ 864 h 864"/>
              </a:gdLst>
              <a:ahLst/>
              <a:cxnLst>
                <a:cxn ang="T6">
                  <a:pos x="T0" y="T1"/>
                </a:cxn>
                <a:cxn ang="T7">
                  <a:pos x="T2" y="T3"/>
                </a:cxn>
                <a:cxn ang="T8">
                  <a:pos x="T4" y="T5"/>
                </a:cxn>
              </a:cxnLst>
              <a:rect l="T9" t="T10" r="T11" b="T12"/>
              <a:pathLst>
                <a:path w="96" h="864">
                  <a:moveTo>
                    <a:pt x="0" y="0"/>
                  </a:moveTo>
                  <a:lnTo>
                    <a:pt x="96" y="0"/>
                  </a:lnTo>
                  <a:lnTo>
                    <a:pt x="96"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9" name="Freeform 40">
              <a:extLst>
                <a:ext uri="{FF2B5EF4-FFF2-40B4-BE49-F238E27FC236}">
                  <a16:creationId xmlns:a16="http://schemas.microsoft.com/office/drawing/2014/main" id="{BC3B080D-037C-48B5-A469-277FDCDD8C31}"/>
                </a:ext>
              </a:extLst>
            </p:cNvPr>
            <p:cNvSpPr>
              <a:spLocks/>
            </p:cNvSpPr>
            <p:nvPr/>
          </p:nvSpPr>
          <p:spPr bwMode="auto">
            <a:xfrm>
              <a:off x="4954588" y="3494088"/>
              <a:ext cx="1717675" cy="279400"/>
            </a:xfrm>
            <a:custGeom>
              <a:avLst/>
              <a:gdLst>
                <a:gd name="T0" fmla="*/ 0 w 1248"/>
                <a:gd name="T1" fmla="*/ 279400 h 240"/>
                <a:gd name="T2" fmla="*/ 1717675 w 1248"/>
                <a:gd name="T3" fmla="*/ 279400 h 240"/>
                <a:gd name="T4" fmla="*/ 1717675 w 1248"/>
                <a:gd name="T5" fmla="*/ 0 h 240"/>
                <a:gd name="T6" fmla="*/ 0 60000 65536"/>
                <a:gd name="T7" fmla="*/ 0 60000 65536"/>
                <a:gd name="T8" fmla="*/ 0 60000 65536"/>
                <a:gd name="T9" fmla="*/ 0 w 1248"/>
                <a:gd name="T10" fmla="*/ 0 h 240"/>
                <a:gd name="T11" fmla="*/ 1248 w 1248"/>
                <a:gd name="T12" fmla="*/ 240 h 240"/>
              </a:gdLst>
              <a:ahLst/>
              <a:cxnLst>
                <a:cxn ang="T6">
                  <a:pos x="T0" y="T1"/>
                </a:cxn>
                <a:cxn ang="T7">
                  <a:pos x="T2" y="T3"/>
                </a:cxn>
                <a:cxn ang="T8">
                  <a:pos x="T4" y="T5"/>
                </a:cxn>
              </a:cxnLst>
              <a:rect l="T9" t="T10" r="T11" b="T12"/>
              <a:pathLst>
                <a:path w="1248" h="240">
                  <a:moveTo>
                    <a:pt x="0" y="240"/>
                  </a:moveTo>
                  <a:lnTo>
                    <a:pt x="1248" y="240"/>
                  </a:lnTo>
                  <a:lnTo>
                    <a:pt x="124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1" name="Freeform 41">
              <a:extLst>
                <a:ext uri="{FF2B5EF4-FFF2-40B4-BE49-F238E27FC236}">
                  <a16:creationId xmlns:a16="http://schemas.microsoft.com/office/drawing/2014/main" id="{82F92783-D434-4136-B9F7-E793DB560456}"/>
                </a:ext>
              </a:extLst>
            </p:cNvPr>
            <p:cNvSpPr>
              <a:spLocks/>
            </p:cNvSpPr>
            <p:nvPr/>
          </p:nvSpPr>
          <p:spPr bwMode="auto">
            <a:xfrm>
              <a:off x="6540500" y="3270250"/>
              <a:ext cx="131763" cy="223838"/>
            </a:xfrm>
            <a:custGeom>
              <a:avLst/>
              <a:gdLst>
                <a:gd name="T0" fmla="*/ 131763 w 144"/>
                <a:gd name="T1" fmla="*/ 0 h 192"/>
                <a:gd name="T2" fmla="*/ 0 w 144"/>
                <a:gd name="T3" fmla="*/ 111919 h 192"/>
                <a:gd name="T4" fmla="*/ 131763 w 144"/>
                <a:gd name="T5" fmla="*/ 223838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144" y="0"/>
                  </a:moveTo>
                  <a:cubicBezTo>
                    <a:pt x="72" y="32"/>
                    <a:pt x="0" y="64"/>
                    <a:pt x="0" y="96"/>
                  </a:cubicBezTo>
                  <a:cubicBezTo>
                    <a:pt x="0" y="128"/>
                    <a:pt x="72" y="160"/>
                    <a:pt x="144"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3" name="Text Box 42">
              <a:extLst>
                <a:ext uri="{FF2B5EF4-FFF2-40B4-BE49-F238E27FC236}">
                  <a16:creationId xmlns:a16="http://schemas.microsoft.com/office/drawing/2014/main" id="{492BEE04-E788-4775-90CD-D10623F71B44}"/>
                </a:ext>
              </a:extLst>
            </p:cNvPr>
            <p:cNvSpPr txBox="1">
              <a:spLocks noChangeArrowheads="1"/>
            </p:cNvSpPr>
            <p:nvPr/>
          </p:nvSpPr>
          <p:spPr bwMode="auto">
            <a:xfrm>
              <a:off x="5029200" y="2438400"/>
              <a:ext cx="936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wetted area</a:t>
              </a:r>
            </a:p>
          </p:txBody>
        </p:sp>
        <p:sp>
          <p:nvSpPr>
            <p:cNvPr id="165" name="Text Box 43">
              <a:extLst>
                <a:ext uri="{FF2B5EF4-FFF2-40B4-BE49-F238E27FC236}">
                  <a16:creationId xmlns:a16="http://schemas.microsoft.com/office/drawing/2014/main" id="{2D7C6E71-CB42-48A1-8BB1-07A7348ADD3D}"/>
                </a:ext>
              </a:extLst>
            </p:cNvPr>
            <p:cNvSpPr txBox="1">
              <a:spLocks noChangeArrowheads="1"/>
            </p:cNvSpPr>
            <p:nvPr/>
          </p:nvSpPr>
          <p:spPr bwMode="auto">
            <a:xfrm>
              <a:off x="1676400" y="2678113"/>
              <a:ext cx="97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span loading</a:t>
              </a:r>
            </a:p>
          </p:txBody>
        </p:sp>
        <p:sp>
          <p:nvSpPr>
            <p:cNvPr id="167" name="Text Box 44">
              <a:extLst>
                <a:ext uri="{FF2B5EF4-FFF2-40B4-BE49-F238E27FC236}">
                  <a16:creationId xmlns:a16="http://schemas.microsoft.com/office/drawing/2014/main" id="{75605B69-44D1-4CD8-AF9A-CA6F40E01FBB}"/>
                </a:ext>
              </a:extLst>
            </p:cNvPr>
            <p:cNvSpPr txBox="1">
              <a:spLocks noChangeArrowheads="1"/>
            </p:cNvSpPr>
            <p:nvPr/>
          </p:nvSpPr>
          <p:spPr bwMode="auto">
            <a:xfrm>
              <a:off x="4400550" y="3243263"/>
              <a:ext cx="1326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volume and shape</a:t>
              </a:r>
            </a:p>
          </p:txBody>
        </p:sp>
        <p:sp>
          <p:nvSpPr>
            <p:cNvPr id="169" name="Text Box 45">
              <a:extLst>
                <a:ext uri="{FF2B5EF4-FFF2-40B4-BE49-F238E27FC236}">
                  <a16:creationId xmlns:a16="http://schemas.microsoft.com/office/drawing/2014/main" id="{21725DE4-54D0-4CB6-9047-CBDF87CA98B2}"/>
                </a:ext>
              </a:extLst>
            </p:cNvPr>
            <p:cNvSpPr txBox="1">
              <a:spLocks noChangeArrowheads="1"/>
            </p:cNvSpPr>
            <p:nvPr/>
          </p:nvSpPr>
          <p:spPr bwMode="auto">
            <a:xfrm>
              <a:off x="7253288" y="4114800"/>
              <a:ext cx="1155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boundary layer</a:t>
              </a:r>
            </a:p>
            <a:p>
              <a:pPr eaLnBrk="1" hangingPunct="1"/>
              <a:r>
                <a:rPr lang="en-US" altLang="en-US" sz="1200">
                  <a:latin typeface="+mn-lt"/>
                </a:rPr>
                <a:t>flow separation</a:t>
              </a:r>
            </a:p>
          </p:txBody>
        </p:sp>
        <p:sp>
          <p:nvSpPr>
            <p:cNvPr id="171" name="Text Box 46">
              <a:extLst>
                <a:ext uri="{FF2B5EF4-FFF2-40B4-BE49-F238E27FC236}">
                  <a16:creationId xmlns:a16="http://schemas.microsoft.com/office/drawing/2014/main" id="{47A66C8B-7B8A-4E7E-83B8-0839C2D9278A}"/>
                </a:ext>
              </a:extLst>
            </p:cNvPr>
            <p:cNvSpPr txBox="1">
              <a:spLocks noChangeArrowheads="1"/>
            </p:cNvSpPr>
            <p:nvPr/>
          </p:nvSpPr>
          <p:spPr bwMode="auto">
            <a:xfrm>
              <a:off x="4424363" y="4038600"/>
              <a:ext cx="929237" cy="50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due</a:t>
              </a:r>
            </a:p>
            <a:p>
              <a:pPr eaLnBrk="1" hangingPunct="1"/>
              <a:r>
                <a:rPr lang="en-US" altLang="en-US" sz="1200" dirty="0">
                  <a:latin typeface="+mn-lt"/>
                </a:rPr>
                <a:t>to volume</a:t>
              </a:r>
            </a:p>
          </p:txBody>
        </p:sp>
        <p:sp>
          <p:nvSpPr>
            <p:cNvPr id="173" name="Text Box 47">
              <a:extLst>
                <a:ext uri="{FF2B5EF4-FFF2-40B4-BE49-F238E27FC236}">
                  <a16:creationId xmlns:a16="http://schemas.microsoft.com/office/drawing/2014/main" id="{E6784B62-36E7-4643-AAC2-FE361D0852A0}"/>
                </a:ext>
              </a:extLst>
            </p:cNvPr>
            <p:cNvSpPr txBox="1">
              <a:spLocks noChangeArrowheads="1"/>
            </p:cNvSpPr>
            <p:nvPr/>
          </p:nvSpPr>
          <p:spPr bwMode="auto">
            <a:xfrm>
              <a:off x="874713" y="3941763"/>
              <a:ext cx="80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vortices </a:t>
              </a:r>
            </a:p>
            <a:p>
              <a:pPr eaLnBrk="1" hangingPunct="1"/>
              <a:r>
                <a:rPr lang="en-US" altLang="en-US" sz="1200" dirty="0">
                  <a:latin typeface="+mn-lt"/>
                </a:rPr>
                <a:t>due to lift</a:t>
              </a:r>
            </a:p>
          </p:txBody>
        </p:sp>
        <p:sp>
          <p:nvSpPr>
            <p:cNvPr id="175" name="Freeform 48">
              <a:extLst>
                <a:ext uri="{FF2B5EF4-FFF2-40B4-BE49-F238E27FC236}">
                  <a16:creationId xmlns:a16="http://schemas.microsoft.com/office/drawing/2014/main" id="{DD436448-D6A8-4878-A32C-5332B5BD500F}"/>
                </a:ext>
              </a:extLst>
            </p:cNvPr>
            <p:cNvSpPr>
              <a:spLocks/>
            </p:cNvSpPr>
            <p:nvPr/>
          </p:nvSpPr>
          <p:spPr bwMode="auto">
            <a:xfrm>
              <a:off x="1716088" y="3605213"/>
              <a:ext cx="2709862" cy="841375"/>
            </a:xfrm>
            <a:custGeom>
              <a:avLst/>
              <a:gdLst>
                <a:gd name="T0" fmla="*/ 2709862 w 1968"/>
                <a:gd name="T1" fmla="*/ 841375 h 720"/>
                <a:gd name="T2" fmla="*/ 1454073 w 1968"/>
                <a:gd name="T3" fmla="*/ 841375 h 720"/>
                <a:gd name="T4" fmla="*/ 1454073 w 1968"/>
                <a:gd name="T5" fmla="*/ 0 h 720"/>
                <a:gd name="T6" fmla="*/ 0 w 1968"/>
                <a:gd name="T7" fmla="*/ 0 h 720"/>
                <a:gd name="T8" fmla="*/ 0 60000 65536"/>
                <a:gd name="T9" fmla="*/ 0 60000 65536"/>
                <a:gd name="T10" fmla="*/ 0 60000 65536"/>
                <a:gd name="T11" fmla="*/ 0 60000 65536"/>
                <a:gd name="T12" fmla="*/ 0 w 1968"/>
                <a:gd name="T13" fmla="*/ 0 h 720"/>
                <a:gd name="T14" fmla="*/ 1968 w 1968"/>
                <a:gd name="T15" fmla="*/ 720 h 720"/>
              </a:gdLst>
              <a:ahLst/>
              <a:cxnLst>
                <a:cxn ang="T8">
                  <a:pos x="T0" y="T1"/>
                </a:cxn>
                <a:cxn ang="T9">
                  <a:pos x="T2" y="T3"/>
                </a:cxn>
                <a:cxn ang="T10">
                  <a:pos x="T4" y="T5"/>
                </a:cxn>
                <a:cxn ang="T11">
                  <a:pos x="T6" y="T7"/>
                </a:cxn>
              </a:cxnLst>
              <a:rect l="T12" t="T13" r="T14" b="T15"/>
              <a:pathLst>
                <a:path w="1968" h="720">
                  <a:moveTo>
                    <a:pt x="1968" y="720"/>
                  </a:moveTo>
                  <a:lnTo>
                    <a:pt x="1056" y="720"/>
                  </a:lnTo>
                  <a:lnTo>
                    <a:pt x="1056" y="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77" name="Text Box 49">
              <a:extLst>
                <a:ext uri="{FF2B5EF4-FFF2-40B4-BE49-F238E27FC236}">
                  <a16:creationId xmlns:a16="http://schemas.microsoft.com/office/drawing/2014/main" id="{58335E30-FA1A-4CED-8D09-FE0BFCD75054}"/>
                </a:ext>
              </a:extLst>
            </p:cNvPr>
            <p:cNvSpPr txBox="1">
              <a:spLocks noChangeArrowheads="1"/>
            </p:cNvSpPr>
            <p:nvPr/>
          </p:nvSpPr>
          <p:spPr bwMode="auto">
            <a:xfrm>
              <a:off x="2354265" y="3794990"/>
              <a:ext cx="801688"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a:t>
              </a:r>
            </a:p>
            <a:p>
              <a:pPr eaLnBrk="1" hangingPunct="1"/>
              <a:r>
                <a:rPr lang="en-US" altLang="en-US" sz="1200" dirty="0">
                  <a:latin typeface="+mn-lt"/>
                </a:rPr>
                <a:t>due to lift</a:t>
              </a:r>
            </a:p>
          </p:txBody>
        </p:sp>
        <p:sp>
          <p:nvSpPr>
            <p:cNvPr id="179" name="Freeform 50">
              <a:extLst>
                <a:ext uri="{FF2B5EF4-FFF2-40B4-BE49-F238E27FC236}">
                  <a16:creationId xmlns:a16="http://schemas.microsoft.com/office/drawing/2014/main" id="{C0C9B933-A001-4389-857B-C3723F5CBDD7}"/>
                </a:ext>
              </a:extLst>
            </p:cNvPr>
            <p:cNvSpPr>
              <a:spLocks/>
            </p:cNvSpPr>
            <p:nvPr/>
          </p:nvSpPr>
          <p:spPr bwMode="auto">
            <a:xfrm>
              <a:off x="725488" y="1085850"/>
              <a:ext cx="7467600" cy="2016125"/>
            </a:xfrm>
            <a:custGeom>
              <a:avLst/>
              <a:gdLst>
                <a:gd name="T0" fmla="*/ 330425 w 5424"/>
                <a:gd name="T1" fmla="*/ 2016125 h 1728"/>
                <a:gd name="T2" fmla="*/ 0 w 5424"/>
                <a:gd name="T3" fmla="*/ 2016125 h 1728"/>
                <a:gd name="T4" fmla="*/ 0 w 5424"/>
                <a:gd name="T5" fmla="*/ 0 h 1728"/>
                <a:gd name="T6" fmla="*/ 7467600 w 5424"/>
                <a:gd name="T7" fmla="*/ 0 h 1728"/>
                <a:gd name="T8" fmla="*/ 7467600 w 5424"/>
                <a:gd name="T9" fmla="*/ 2016125 h 1728"/>
                <a:gd name="T10" fmla="*/ 7335430 w 5424"/>
                <a:gd name="T11" fmla="*/ 2016125 h 1728"/>
                <a:gd name="T12" fmla="*/ 0 60000 65536"/>
                <a:gd name="T13" fmla="*/ 0 60000 65536"/>
                <a:gd name="T14" fmla="*/ 0 60000 65536"/>
                <a:gd name="T15" fmla="*/ 0 60000 65536"/>
                <a:gd name="T16" fmla="*/ 0 60000 65536"/>
                <a:gd name="T17" fmla="*/ 0 60000 65536"/>
                <a:gd name="T18" fmla="*/ 0 w 5424"/>
                <a:gd name="T19" fmla="*/ 0 h 1728"/>
                <a:gd name="T20" fmla="*/ 5424 w 5424"/>
                <a:gd name="T21" fmla="*/ 1728 h 1728"/>
              </a:gdLst>
              <a:ahLst/>
              <a:cxnLst>
                <a:cxn ang="T12">
                  <a:pos x="T0" y="T1"/>
                </a:cxn>
                <a:cxn ang="T13">
                  <a:pos x="T2" y="T3"/>
                </a:cxn>
                <a:cxn ang="T14">
                  <a:pos x="T4" y="T5"/>
                </a:cxn>
                <a:cxn ang="T15">
                  <a:pos x="T6" y="T7"/>
                </a:cxn>
                <a:cxn ang="T16">
                  <a:pos x="T8" y="T9"/>
                </a:cxn>
                <a:cxn ang="T17">
                  <a:pos x="T10" y="T11"/>
                </a:cxn>
              </a:cxnLst>
              <a:rect l="T18" t="T19" r="T20" b="T21"/>
              <a:pathLst>
                <a:path w="5424" h="1728">
                  <a:moveTo>
                    <a:pt x="240" y="1728"/>
                  </a:moveTo>
                  <a:lnTo>
                    <a:pt x="0" y="1728"/>
                  </a:lnTo>
                  <a:lnTo>
                    <a:pt x="0" y="0"/>
                  </a:lnTo>
                  <a:lnTo>
                    <a:pt x="5424" y="0"/>
                  </a:lnTo>
                  <a:lnTo>
                    <a:pt x="5424" y="1728"/>
                  </a:lnTo>
                  <a:lnTo>
                    <a:pt x="5328" y="172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grpSp>
    </p:spTree>
    <p:extLst>
      <p:ext uri="{BB962C8B-B14F-4D97-AF65-F5344CB8AC3E}">
        <p14:creationId xmlns:p14="http://schemas.microsoft.com/office/powerpoint/2010/main" val="36122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182350" cy="4108119"/>
          </a:xfrm>
        </p:spPr>
        <p:txBody>
          <a:bodyPr>
            <a:noAutofit/>
          </a:bodyPr>
          <a:lstStyle/>
          <a:p>
            <a:pPr marL="0" indent="0" eaLnBrk="1" hangingPunct="1">
              <a:spcBef>
                <a:spcPct val="20000"/>
              </a:spcBef>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pPr eaLnBrk="1" hangingPunct="1">
              <a:spcBef>
                <a:spcPct val="20000"/>
              </a:spcBef>
            </a:pPr>
            <a:r>
              <a:rPr lang="en-US" altLang="en-US" sz="2000" dirty="0"/>
              <a:t>Assume that the drag polar takes the following shape:</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r>
              <a:rPr lang="en-US" altLang="en-US" sz="2000" dirty="0"/>
              <a:t>Where 		f = equivalent parasite drag area (can be related to wetted area </a:t>
            </a:r>
            <a:r>
              <a:rPr lang="en-US" altLang="en-US" sz="2000" dirty="0" err="1"/>
              <a:t>S</a:t>
            </a:r>
            <a:r>
              <a:rPr lang="en-US" altLang="en-US" sz="2000" baseline="-25000" dirty="0" err="1"/>
              <a:t>wet</a:t>
            </a:r>
            <a:r>
              <a:rPr lang="en-US" altLang="en-US" sz="2000" dirty="0"/>
              <a:t> of the aircraft)</a:t>
            </a:r>
            <a:br>
              <a:rPr lang="en-US" altLang="en-US" sz="2000" dirty="0"/>
            </a:br>
            <a:r>
              <a:rPr lang="en-US" altLang="en-US" sz="2000" dirty="0"/>
              <a:t>						A = wing aspect ratio</a:t>
            </a:r>
            <a:br>
              <a:rPr lang="en-US" altLang="en-US" sz="2000" dirty="0"/>
            </a:br>
            <a:r>
              <a:rPr lang="en-US" altLang="en-US" sz="2000" dirty="0"/>
              <a:t>						e = planform/Oswald efficiency factor </a:t>
            </a:r>
            <a:br>
              <a:rPr lang="en-US" altLang="en-US" sz="2000" dirty="0"/>
            </a:br>
            <a:r>
              <a:rPr lang="en-US" altLang="en-US" sz="2000" dirty="0"/>
              <a:t>								  (= 1 for elliptical circulation distribution, and usually tabulated for other distributions)</a:t>
            </a:r>
            <a:endParaRPr lang="en-US" altLang="en-US" dirty="0"/>
          </a:p>
          <a:p>
            <a:pPr marL="0" indent="0" eaLnBrk="1" hangingPunct="1">
              <a:spcBef>
                <a:spcPct val="20000"/>
              </a:spcBef>
              <a:buNone/>
            </a:pPr>
            <a:r>
              <a:rPr lang="en-US" altLang="en-US" sz="2400" dirty="0"/>
              <a:t>					</a:t>
            </a:r>
            <a:r>
              <a:rPr lang="en-US" altLang="en-US" sz="2000" dirty="0"/>
              <a:t>	S = the wing trapezoidal area </a:t>
            </a:r>
            <a:br>
              <a:rPr lang="en-US" altLang="en-US" dirty="0"/>
            </a:br>
            <a:r>
              <a:rPr lang="en-US" altLang="en-US" sz="2400" dirty="0"/>
              <a:t>								 </a:t>
            </a:r>
            <a:r>
              <a:rPr lang="en-US" altLang="en-US" sz="2000" dirty="0"/>
              <a:t>(at this point unknown, so use a </a:t>
            </a:r>
            <a:r>
              <a:rPr lang="en-US" altLang="en-US" sz="2000" b="1" dirty="0"/>
              <a:t>reference aircraft’s* </a:t>
            </a:r>
            <a:r>
              <a:rPr lang="en-US" altLang="en-US" sz="2000" dirty="0"/>
              <a:t>wing area!)</a:t>
            </a:r>
          </a:p>
          <a:p>
            <a:pPr eaLnBrk="1" hangingPunct="1">
              <a:spcBef>
                <a:spcPct val="20000"/>
              </a:spcBef>
            </a:pPr>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12246C47-7C7D-4A24-98D6-E486F46B61E5}"/>
              </a:ext>
            </a:extLst>
          </p:cNvPr>
          <p:cNvGraphicFramePr>
            <a:graphicFrameLocks noChangeAspect="1"/>
          </p:cNvGraphicFramePr>
          <p:nvPr/>
        </p:nvGraphicFramePr>
        <p:xfrm>
          <a:off x="2071838" y="2649211"/>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5" name="Object 5">
                        <a:extLst>
                          <a:ext uri="{FF2B5EF4-FFF2-40B4-BE49-F238E27FC236}">
                            <a16:creationId xmlns:a16="http://schemas.microsoft.com/office/drawing/2014/main" id="{12246C47-7C7D-4A24-98D6-E486F46B6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838" y="2649211"/>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431997A8-77C6-438D-A147-4D7E563E3C5A}"/>
              </a:ext>
            </a:extLst>
          </p:cNvPr>
          <p:cNvGraphicFramePr>
            <a:graphicFrameLocks noChangeAspect="1"/>
          </p:cNvGraphicFramePr>
          <p:nvPr/>
        </p:nvGraphicFramePr>
        <p:xfrm>
          <a:off x="7451800" y="2649211"/>
          <a:ext cx="1187450" cy="974725"/>
        </p:xfrm>
        <a:graphic>
          <a:graphicData uri="http://schemas.openxmlformats.org/presentationml/2006/ole">
            <mc:AlternateContent xmlns:mc="http://schemas.openxmlformats.org/markup-compatibility/2006">
              <mc:Choice xmlns:v="urn:schemas-microsoft-com:vml" Requires="v">
                <p:oleObj name="Equation" r:id="rId5" imgW="495000" imgH="406080" progId="Equation.DSMT4">
                  <p:embed/>
                </p:oleObj>
              </mc:Choice>
              <mc:Fallback>
                <p:oleObj name="Equation" r:id="rId5" imgW="495000" imgH="406080" progId="Equation.DSMT4">
                  <p:embed/>
                  <p:pic>
                    <p:nvPicPr>
                      <p:cNvPr id="6" name="Object 6">
                        <a:extLst>
                          <a:ext uri="{FF2B5EF4-FFF2-40B4-BE49-F238E27FC236}">
                            <a16:creationId xmlns:a16="http://schemas.microsoft.com/office/drawing/2014/main" id="{431997A8-77C6-438D-A147-4D7E563E3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800" y="2649211"/>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725DAB5E-EF06-4742-A453-5BA4207B503D}"/>
              </a:ext>
            </a:extLst>
          </p:cNvPr>
          <p:cNvSpPr txBox="1"/>
          <p:nvPr/>
        </p:nvSpPr>
        <p:spPr>
          <a:xfrm>
            <a:off x="5101389" y="2997151"/>
            <a:ext cx="1453415" cy="369332"/>
          </a:xfrm>
          <a:prstGeom prst="rect">
            <a:avLst/>
          </a:prstGeom>
          <a:noFill/>
        </p:spPr>
        <p:txBody>
          <a:bodyPr wrap="square">
            <a:spAutoFit/>
          </a:bodyPr>
          <a:lstStyle/>
          <a:p>
            <a:pPr algn="ctr"/>
            <a:r>
              <a:rPr lang="en-US" altLang="en-US" sz="1800" dirty="0"/>
              <a:t>with</a:t>
            </a:r>
            <a:endParaRPr lang="en-US" dirty="0"/>
          </a:p>
        </p:txBody>
      </p:sp>
      <p:pic>
        <p:nvPicPr>
          <p:cNvPr id="3" name="Picture 53" descr="warning">
            <a:extLst>
              <a:ext uri="{FF2B5EF4-FFF2-40B4-BE49-F238E27FC236}">
                <a16:creationId xmlns:a16="http://schemas.microsoft.com/office/drawing/2014/main" id="{B9226C03-A4A9-159B-35F3-D10FB727315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5279707"/>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149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8600" r="-1" b="7598"/>
          <a:stretch/>
        </p:blipFill>
        <p:spPr bwMode="auto">
          <a:xfrm>
            <a:off x="6419849" y="1073837"/>
            <a:ext cx="5641407" cy="4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Wetted area </a:t>
            </a:r>
            <a:r>
              <a:rPr lang="en-US" altLang="en-US" sz="2000" dirty="0" err="1"/>
              <a:t>S</a:t>
            </a:r>
            <a:r>
              <a:rPr lang="en-US" altLang="en-US" sz="2000" baseline="-25000" dirty="0" err="1"/>
              <a:t>wet</a:t>
            </a:r>
            <a:r>
              <a:rPr lang="en-US" altLang="en-US" sz="2000" baseline="-25000" dirty="0"/>
              <a:t> </a:t>
            </a:r>
            <a:r>
              <a:rPr lang="en-US" altLang="en-US" sz="2000" dirty="0"/>
              <a:t> as a function of MTOW, W</a:t>
            </a:r>
            <a:r>
              <a:rPr lang="en-US" altLang="en-US" sz="2000" baseline="-25000" dirty="0"/>
              <a:t>TO</a:t>
            </a:r>
            <a:endParaRPr lang="en-US" altLang="en-US" sz="2000" dirty="0"/>
          </a:p>
          <a:p>
            <a:r>
              <a:rPr lang="en-US" altLang="en-US" sz="2000" dirty="0"/>
              <a:t>Note values are in ft</a:t>
            </a:r>
            <a:r>
              <a:rPr lang="en-US" altLang="en-US" sz="2000" baseline="30000" dirty="0"/>
              <a:t>2</a:t>
            </a:r>
            <a:r>
              <a:rPr lang="en-US" altLang="en-US" sz="2000" dirty="0"/>
              <a:t> and </a:t>
            </a:r>
            <a:r>
              <a:rPr lang="en-US" altLang="en-US" sz="2000" dirty="0" err="1"/>
              <a:t>lbs</a:t>
            </a:r>
            <a:r>
              <a:rPr lang="en-US" altLang="en-US" sz="2000" dirty="0"/>
              <a:t> (1 </a:t>
            </a:r>
            <a:r>
              <a:rPr lang="en-US" altLang="en-US" sz="2000" dirty="0" err="1"/>
              <a:t>lb</a:t>
            </a:r>
            <a:r>
              <a:rPr lang="en-US" altLang="en-US" sz="2000" dirty="0"/>
              <a:t> = 0.4538 kg)</a:t>
            </a:r>
          </a:p>
          <a:p>
            <a:r>
              <a:rPr lang="en-US" altLang="en-US" sz="2000" dirty="0"/>
              <a:t>Logarithmic scaled axes</a:t>
            </a:r>
          </a:p>
          <a:p>
            <a:endParaRPr lang="en-US" altLang="en-US" sz="2000" dirty="0"/>
          </a:p>
          <a:p>
            <a:endParaRPr lang="en-US" altLang="en-US" sz="2000" dirty="0"/>
          </a:p>
          <a:p>
            <a:pPr marL="0" indent="0">
              <a:buNone/>
            </a:pPr>
            <a:r>
              <a:rPr lang="en-US" altLang="en-US" sz="2000" dirty="0"/>
              <a:t>Spread here is within ±10% of average</a:t>
            </a:r>
          </a:p>
          <a:p>
            <a:r>
              <a:rPr lang="en-US" altLang="en-US" sz="2000" dirty="0"/>
              <a:t>The following equation can be used to determine the relation between </a:t>
            </a:r>
            <a:r>
              <a:rPr lang="en-US" altLang="en-US" sz="2000" dirty="0" err="1"/>
              <a:t>S</a:t>
            </a:r>
            <a:r>
              <a:rPr lang="en-US" altLang="en-US" sz="2000" baseline="-25000" dirty="0" err="1"/>
              <a:t>wet</a:t>
            </a:r>
            <a:r>
              <a:rPr lang="en-US" altLang="en-US" sz="2000" baseline="-25000" dirty="0"/>
              <a:t> </a:t>
            </a:r>
            <a:r>
              <a:rPr lang="en-US" altLang="en-US" sz="2000" dirty="0"/>
              <a:t> and W</a:t>
            </a:r>
            <a:r>
              <a:rPr lang="en-US" altLang="en-US" sz="2000" baseline="-25000" dirty="0"/>
              <a:t>TO</a:t>
            </a:r>
            <a:endParaRPr lang="en-US" altLang="en-US" sz="2000" dirty="0"/>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4925294" y="3179176"/>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2796641751"/>
              </p:ext>
            </p:extLst>
          </p:nvPr>
        </p:nvGraphicFramePr>
        <p:xfrm>
          <a:off x="1212383" y="4919098"/>
          <a:ext cx="4191000" cy="579438"/>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383" y="4919098"/>
                        <a:ext cx="419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511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881" b="7598"/>
          <a:stretch/>
        </p:blipFill>
        <p:spPr bwMode="auto">
          <a:xfrm>
            <a:off x="7918439" y="1873036"/>
            <a:ext cx="3356238" cy="267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The following constants for c and d can be used:</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6452558" y="3023565"/>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579606" y="4673988"/>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4125586595"/>
              </p:ext>
            </p:extLst>
          </p:nvPr>
        </p:nvGraphicFramePr>
        <p:xfrm>
          <a:off x="7886700" y="5341938"/>
          <a:ext cx="3371850" cy="466725"/>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5341938"/>
                        <a:ext cx="3371850" cy="466725"/>
                      </a:xfrm>
                      <a:prstGeom prst="rect">
                        <a:avLst/>
                      </a:prstGeom>
                      <a:noFill/>
                      <a:ln>
                        <a:noFill/>
                      </a:ln>
                      <a:effectLst/>
                    </p:spPr>
                  </p:pic>
                </p:oleObj>
              </mc:Fallback>
            </mc:AlternateContent>
          </a:graphicData>
        </a:graphic>
      </p:graphicFrame>
      <p:graphicFrame>
        <p:nvGraphicFramePr>
          <p:cNvPr id="6" name="Group 165">
            <a:extLst>
              <a:ext uri="{FF2B5EF4-FFF2-40B4-BE49-F238E27FC236}">
                <a16:creationId xmlns:a16="http://schemas.microsoft.com/office/drawing/2014/main" id="{CFF653D8-7F85-4B44-BC61-D637D637491B}"/>
              </a:ext>
            </a:extLst>
          </p:cNvPr>
          <p:cNvGraphicFramePr>
            <a:graphicFrameLocks noGrp="1"/>
          </p:cNvGraphicFramePr>
          <p:nvPr>
            <p:extLst>
              <p:ext uri="{D42A27DB-BD31-4B8C-83A1-F6EECF244321}">
                <p14:modId xmlns:p14="http://schemas.microsoft.com/office/powerpoint/2010/main" val="2206532072"/>
              </p:ext>
            </p:extLst>
          </p:nvPr>
        </p:nvGraphicFramePr>
        <p:xfrm>
          <a:off x="1227280" y="2213545"/>
          <a:ext cx="5289423" cy="3368208"/>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1.2362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0.4319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1.0892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0.5147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0.8635</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0.5632</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1.0447</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0.5326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0.2263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0.6977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-0.0866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0.8099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0.0199</a:t>
                      </a: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0.7531</a:t>
                      </a: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0.8565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0.5423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-0.1289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0.7506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cs typeface="Arial" charset="0"/>
                        </a:rPr>
                        <a:t>military patrol, bombers and transport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0.1628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0.7316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0.6295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0.6708</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-1.1868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0.9609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31804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single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(1 ft</a:t>
            </a:r>
            <a:r>
              <a:rPr lang="en-US" altLang="en-US" sz="2000" baseline="30000" dirty="0"/>
              <a:t>2</a:t>
            </a:r>
            <a:r>
              <a:rPr lang="en-US" altLang="en-US" sz="2000" dirty="0"/>
              <a:t> = 0.0929 m</a:t>
            </a:r>
            <a:r>
              <a:rPr lang="en-US" altLang="en-US" sz="2000" baseline="30000" dirty="0"/>
              <a:t>2</a:t>
            </a:r>
            <a:r>
              <a:rPr lang="en-US" altLang="en-US" sz="2000" dirty="0"/>
              <a:t>)</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a:t>
            </a:r>
          </a:p>
        </p:txBody>
      </p:sp>
      <p:pic>
        <p:nvPicPr>
          <p:cNvPr id="4" name="Picture 7" descr="skin friction SE props cropped">
            <a:extLst>
              <a:ext uri="{FF2B5EF4-FFF2-40B4-BE49-F238E27FC236}">
                <a16:creationId xmlns:a16="http://schemas.microsoft.com/office/drawing/2014/main" id="{CB03EF00-BE67-405C-8D09-91B632D267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767363" y="1019363"/>
            <a:ext cx="4571197" cy="46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AF311722-891E-47F7-9252-3C666BC81349}"/>
              </a:ext>
            </a:extLst>
          </p:cNvPr>
          <p:cNvSpPr/>
          <p:nvPr/>
        </p:nvSpPr>
        <p:spPr>
          <a:xfrm>
            <a:off x="10048775" y="1019363"/>
            <a:ext cx="1533625" cy="165646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9D6BBB1-1284-4247-9EDF-C882F87BA076}"/>
              </a:ext>
            </a:extLst>
          </p:cNvPr>
          <p:cNvSpPr/>
          <p:nvPr/>
        </p:nvSpPr>
        <p:spPr>
          <a:xfrm rot="1418668">
            <a:off x="6773618" y="3194441"/>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57" name="Arrow: Right 56">
            <a:extLst>
              <a:ext uri="{FF2B5EF4-FFF2-40B4-BE49-F238E27FC236}">
                <a16:creationId xmlns:a16="http://schemas.microsoft.com/office/drawing/2014/main" id="{F6D35AFD-7BA8-4290-AF14-5F2F2800D0DA}"/>
              </a:ext>
            </a:extLst>
          </p:cNvPr>
          <p:cNvSpPr/>
          <p:nvPr/>
        </p:nvSpPr>
        <p:spPr>
          <a:xfrm rot="8246058">
            <a:off x="9567266" y="4976357"/>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6637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skin friction twin props cropped">
            <a:extLst>
              <a:ext uri="{FF2B5EF4-FFF2-40B4-BE49-F238E27FC236}">
                <a16:creationId xmlns:a16="http://schemas.microsoft.com/office/drawing/2014/main" id="{2F601290-5AA0-4B6C-8526-B8D160FE4A7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2385" b="1162"/>
          <a:stretch/>
        </p:blipFill>
        <p:spPr bwMode="auto">
          <a:xfrm>
            <a:off x="6708191" y="967414"/>
            <a:ext cx="4513263" cy="463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twin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F90103D2-AA44-4A5C-BE8A-C94F38AE706D}"/>
              </a:ext>
            </a:extLst>
          </p:cNvPr>
          <p:cNvSpPr/>
          <p:nvPr/>
        </p:nvSpPr>
        <p:spPr>
          <a:xfrm rot="19407278">
            <a:off x="10193559" y="903161"/>
            <a:ext cx="846618" cy="133634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88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kin friction jets cropped">
            <a:extLst>
              <a:ext uri="{FF2B5EF4-FFF2-40B4-BE49-F238E27FC236}">
                <a16:creationId xmlns:a16="http://schemas.microsoft.com/office/drawing/2014/main" id="{AA70738F-74B4-4131-88FA-ACA35EC6F61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1392"/>
          <a:stretch/>
        </p:blipFill>
        <p:spPr bwMode="auto">
          <a:xfrm>
            <a:off x="6708191" y="831526"/>
            <a:ext cx="4740275" cy="480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jet</a:t>
            </a:r>
            <a:r>
              <a:rPr lang="en-US" altLang="en-US" sz="2000" u="sng"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725821DE-DBC9-41DB-8DD9-921A6D82FACB}"/>
              </a:ext>
            </a:extLst>
          </p:cNvPr>
          <p:cNvSpPr/>
          <p:nvPr/>
        </p:nvSpPr>
        <p:spPr>
          <a:xfrm rot="20256201">
            <a:off x="10610363" y="976496"/>
            <a:ext cx="1042737" cy="142174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0E79E17-1C6F-43AF-A61D-6BCE314703A5}"/>
              </a:ext>
            </a:extLst>
          </p:cNvPr>
          <p:cNvSpPr/>
          <p:nvPr/>
        </p:nvSpPr>
        <p:spPr>
          <a:xfrm rot="10800000">
            <a:off x="10593429" y="3471378"/>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14" name="Arrow: Right 13">
            <a:extLst>
              <a:ext uri="{FF2B5EF4-FFF2-40B4-BE49-F238E27FC236}">
                <a16:creationId xmlns:a16="http://schemas.microsoft.com/office/drawing/2014/main" id="{E1785513-EBDE-4C9E-BBEA-2DA436D57980}"/>
              </a:ext>
            </a:extLst>
          </p:cNvPr>
          <p:cNvSpPr/>
          <p:nvPr/>
        </p:nvSpPr>
        <p:spPr>
          <a:xfrm rot="10800000">
            <a:off x="10111568" y="4276586"/>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8149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On the log-scale one can find expressions for the parasite drag area as a function of the wetted area</a:t>
            </a:r>
          </a:p>
          <a:p>
            <a:r>
              <a:rPr lang="en-US" altLang="en-US" sz="2000" dirty="0"/>
              <a:t>The following expression can be used (Note that </a:t>
            </a:r>
            <a:r>
              <a:rPr lang="en-US" altLang="en-US" sz="2000" dirty="0" err="1"/>
              <a:t>S</a:t>
            </a:r>
            <a:r>
              <a:rPr lang="en-US" altLang="en-US" sz="2000" baseline="-25000" dirty="0" err="1"/>
              <a:t>wet</a:t>
            </a:r>
            <a:r>
              <a:rPr lang="en-US" altLang="en-US" sz="2000" dirty="0"/>
              <a:t> and f are given in ft</a:t>
            </a:r>
            <a:r>
              <a:rPr lang="en-US" altLang="en-US" sz="2000" baseline="30000" dirty="0"/>
              <a:t>2</a:t>
            </a:r>
            <a:r>
              <a:rPr lang="en-US" altLang="en-US" sz="2000" dirty="0"/>
              <a:t>):</a:t>
            </a:r>
          </a:p>
          <a:p>
            <a:endParaRPr lang="en-US" altLang="en-US" sz="2000" dirty="0"/>
          </a:p>
          <a:p>
            <a:endParaRPr lang="en-US" altLang="en-US" sz="2000" dirty="0"/>
          </a:p>
          <a:p>
            <a:endParaRPr lang="en-US" altLang="en-US" sz="2000" dirty="0"/>
          </a:p>
          <a:p>
            <a:r>
              <a:rPr lang="en-US" altLang="en-US" sz="2000" dirty="0"/>
              <a:t>The values in the table on the right can be used for a and b</a:t>
            </a:r>
          </a:p>
          <a:p>
            <a:pPr lvl="1"/>
            <a:r>
              <a:rPr lang="en-US" altLang="en-US" sz="1600" dirty="0"/>
              <a:t>Depending on expected smoothness/streamlining value </a:t>
            </a:r>
            <a:r>
              <a:rPr lang="en-US" altLang="en-US" sz="1600" dirty="0" err="1"/>
              <a:t>c</a:t>
            </a:r>
            <a:r>
              <a:rPr lang="en-US" altLang="en-US" sz="1600" baseline="-25000" dirty="0" err="1"/>
              <a:t>f</a:t>
            </a:r>
            <a:endParaRPr lang="en-US" altLang="en-US" sz="1600" dirty="0"/>
          </a:p>
        </p:txBody>
      </p:sp>
      <p:graphicFrame>
        <p:nvGraphicFramePr>
          <p:cNvPr id="7" name="Object 5">
            <a:extLst>
              <a:ext uri="{FF2B5EF4-FFF2-40B4-BE49-F238E27FC236}">
                <a16:creationId xmlns:a16="http://schemas.microsoft.com/office/drawing/2014/main" id="{DE6A0FDA-2557-4BAC-9C55-6A241AA969F0}"/>
              </a:ext>
            </a:extLst>
          </p:cNvPr>
          <p:cNvGraphicFramePr>
            <a:graphicFrameLocks noChangeAspect="1"/>
          </p:cNvGraphicFramePr>
          <p:nvPr>
            <p:extLst>
              <p:ext uri="{D42A27DB-BD31-4B8C-83A1-F6EECF244321}">
                <p14:modId xmlns:p14="http://schemas.microsoft.com/office/powerpoint/2010/main" val="2137171160"/>
              </p:ext>
            </p:extLst>
          </p:nvPr>
        </p:nvGraphicFramePr>
        <p:xfrm>
          <a:off x="2886774" y="2709163"/>
          <a:ext cx="3970338" cy="622300"/>
        </p:xfrm>
        <a:graphic>
          <a:graphicData uri="http://schemas.openxmlformats.org/presentationml/2006/ole">
            <mc:AlternateContent xmlns:mc="http://schemas.openxmlformats.org/markup-compatibility/2006">
              <mc:Choice xmlns:v="urn:schemas-microsoft-com:vml" Requires="v">
                <p:oleObj name="Equation" r:id="rId3" imgW="1536480" imgH="241200" progId="Equation.DSMT4">
                  <p:embed/>
                </p:oleObj>
              </mc:Choice>
              <mc:Fallback>
                <p:oleObj name="Equation" r:id="rId3" imgW="1536480" imgH="241200" progId="Equation.DSMT4">
                  <p:embed/>
                  <p:pic>
                    <p:nvPicPr>
                      <p:cNvPr id="7" name="Object 5">
                        <a:extLst>
                          <a:ext uri="{FF2B5EF4-FFF2-40B4-BE49-F238E27FC236}">
                            <a16:creationId xmlns:a16="http://schemas.microsoft.com/office/drawing/2014/main" id="{DE6A0FDA-2557-4BAC-9C55-6A241AA96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774" y="2709163"/>
                        <a:ext cx="39703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165810301"/>
              </p:ext>
            </p:extLst>
          </p:nvPr>
        </p:nvGraphicFramePr>
        <p:xfrm>
          <a:off x="8629809" y="2801496"/>
          <a:ext cx="2362242" cy="2075368"/>
        </p:xfrm>
        <a:graphic>
          <a:graphicData uri="http://schemas.openxmlformats.org/drawingml/2006/table">
            <a:tbl>
              <a:tblPr/>
              <a:tblGrid>
                <a:gridCol w="848260">
                  <a:extLst>
                    <a:ext uri="{9D8B030D-6E8A-4147-A177-3AD203B41FA5}">
                      <a16:colId xmlns:a16="http://schemas.microsoft.com/office/drawing/2014/main" val="20000"/>
                    </a:ext>
                  </a:extLst>
                </a:gridCol>
                <a:gridCol w="796362">
                  <a:extLst>
                    <a:ext uri="{9D8B030D-6E8A-4147-A177-3AD203B41FA5}">
                      <a16:colId xmlns:a16="http://schemas.microsoft.com/office/drawing/2014/main" val="20001"/>
                    </a:ext>
                  </a:extLst>
                </a:gridCol>
                <a:gridCol w="717620">
                  <a:extLst>
                    <a:ext uri="{9D8B030D-6E8A-4147-A177-3AD203B41FA5}">
                      <a16:colId xmlns:a16="http://schemas.microsoft.com/office/drawing/2014/main" val="20002"/>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mn-lt"/>
                          <a:cs typeface="Arial" charset="0"/>
                        </a:rPr>
                        <a:t>c</a:t>
                      </a:r>
                      <a:r>
                        <a:rPr kumimoji="0" lang="en-US" sz="1400" b="0" i="0" u="none" strike="noStrike" cap="none" normalizeH="0" baseline="-25000" dirty="0" err="1">
                          <a:ln>
                            <a:noFill/>
                          </a:ln>
                          <a:solidFill>
                            <a:schemeClr val="tx1"/>
                          </a:solidFill>
                          <a:effectLst/>
                          <a:latin typeface="+mn-lt"/>
                          <a:cs typeface="Arial" charset="0"/>
                        </a:rPr>
                        <a:t>f</a:t>
                      </a: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a:t>
                      </a:r>
                      <a:endParaRPr kumimoji="0" lang="en-US" sz="1400" b="0" i="0" u="none" strike="noStrike" cap="none" normalizeH="0" baseline="0" dirty="0">
                        <a:ln>
                          <a:noFill/>
                        </a:ln>
                        <a:solidFill>
                          <a:schemeClr val="tx1"/>
                        </a:solidFill>
                        <a:effectLst/>
                        <a:latin typeface="+mn-lt"/>
                      </a:endParaRPr>
                    </a:p>
                  </a:txBody>
                  <a:tcPr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0.0090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-2.0458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-2.0969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0.0070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-2.1549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0.0060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-2.2218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0.0050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-2.3010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0.0040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-2.3979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-2.5229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-2.6990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1199948" y="4193653"/>
            <a:ext cx="6692767" cy="1600438"/>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clean C</a:t>
            </a:r>
            <a:r>
              <a:rPr lang="en-US" altLang="en-US" b="1" baseline="-25000" dirty="0"/>
              <a:t>D0</a:t>
            </a:r>
            <a:r>
              <a:rPr lang="en-US" altLang="en-US" b="1" dirty="0"/>
              <a:t>:</a:t>
            </a:r>
          </a:p>
          <a:p>
            <a:pPr marL="342900" indent="-342900">
              <a:buFont typeface="+mj-lt"/>
              <a:buAutoNum type="arabicPeriod"/>
            </a:pPr>
            <a:r>
              <a:rPr lang="en-US" altLang="en-US" sz="1600" dirty="0"/>
              <a:t>Determine take-off mass W</a:t>
            </a:r>
            <a:r>
              <a:rPr lang="en-US" altLang="en-US" sz="1600" baseline="-25000" dirty="0"/>
              <a:t>TO</a:t>
            </a:r>
            <a:r>
              <a:rPr lang="en-US" altLang="en-US" sz="1600" dirty="0"/>
              <a:t> in </a:t>
            </a:r>
            <a:r>
              <a:rPr lang="en-US" altLang="en-US" sz="1600" dirty="0" err="1"/>
              <a:t>lbs</a:t>
            </a:r>
            <a:endParaRPr lang="en-US" altLang="en-US" sz="1600" dirty="0"/>
          </a:p>
          <a:p>
            <a:pPr marL="342900" indent="-342900">
              <a:buFont typeface="+mj-lt"/>
              <a:buAutoNum type="arabicPeriod"/>
            </a:pPr>
            <a:r>
              <a:rPr lang="en-US" altLang="en-US" sz="1600" dirty="0"/>
              <a:t>Determine values for c and d based on aircraft type</a:t>
            </a:r>
          </a:p>
          <a:p>
            <a:pPr marL="342900" indent="-342900">
              <a:buFont typeface="+mj-lt"/>
              <a:buAutoNum type="arabicPeriod"/>
            </a:pPr>
            <a:r>
              <a:rPr lang="en-US" altLang="en-US" sz="1600" dirty="0"/>
              <a:t>Determine wetted area </a:t>
            </a:r>
            <a:r>
              <a:rPr lang="en-US" altLang="en-US" sz="1600" dirty="0" err="1"/>
              <a:t>S</a:t>
            </a:r>
            <a:r>
              <a:rPr lang="en-US" altLang="en-US" sz="1600" baseline="-25000" dirty="0" err="1"/>
              <a:t>wet</a:t>
            </a:r>
            <a:r>
              <a:rPr lang="en-US" altLang="en-US" sz="1600" baseline="-25000" dirty="0"/>
              <a:t>  </a:t>
            </a:r>
            <a:r>
              <a:rPr lang="en-US" altLang="en-US" sz="1600" dirty="0"/>
              <a:t>in ft</a:t>
            </a:r>
            <a:r>
              <a:rPr lang="en-US" altLang="en-US" sz="1600" baseline="30000" dirty="0"/>
              <a:t>2</a:t>
            </a:r>
            <a:endParaRPr lang="en-US" altLang="en-US" sz="1600" dirty="0"/>
          </a:p>
          <a:p>
            <a:pPr marL="342900" indent="-342900">
              <a:buFont typeface="+mj-lt"/>
              <a:buAutoNum type="arabicPeriod"/>
            </a:pPr>
            <a:r>
              <a:rPr lang="en-US" altLang="en-US" sz="1600" dirty="0"/>
              <a:t>Make an estimate of </a:t>
            </a:r>
            <a:r>
              <a:rPr lang="en-US" altLang="en-US" sz="1600" dirty="0" err="1"/>
              <a:t>c</a:t>
            </a:r>
            <a:r>
              <a:rPr lang="en-US" altLang="en-US" sz="1600" baseline="-25000" dirty="0" err="1"/>
              <a:t>f</a:t>
            </a:r>
            <a:r>
              <a:rPr lang="en-US" altLang="en-US" sz="1600" dirty="0"/>
              <a:t> for your aircraft for a and b values</a:t>
            </a:r>
          </a:p>
          <a:p>
            <a:pPr marL="342900" indent="-342900">
              <a:buFont typeface="+mj-lt"/>
              <a:buAutoNum type="arabicPeriod"/>
            </a:pPr>
            <a:r>
              <a:rPr lang="en-US" altLang="en-US" sz="1600" dirty="0"/>
              <a:t>Find the equivalent drag area f in ft</a:t>
            </a:r>
            <a:r>
              <a:rPr lang="en-US" altLang="en-US" sz="1600" baseline="30000" dirty="0"/>
              <a:t>2</a:t>
            </a:r>
            <a:r>
              <a:rPr lang="en-US" altLang="en-US" sz="1600" dirty="0"/>
              <a:t> and then convert results back to m</a:t>
            </a:r>
            <a:r>
              <a:rPr lang="en-US" altLang="en-US" sz="1600" baseline="30000" dirty="0"/>
              <a:t>2</a:t>
            </a:r>
            <a:endParaRPr lang="en-US" altLang="en-US" sz="1600" dirty="0"/>
          </a:p>
        </p:txBody>
      </p:sp>
    </p:spTree>
    <p:extLst>
      <p:ext uri="{BB962C8B-B14F-4D97-AF65-F5344CB8AC3E}">
        <p14:creationId xmlns:p14="http://schemas.microsoft.com/office/powerpoint/2010/main" val="366805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There will be an additional effect on C</a:t>
            </a:r>
            <a:r>
              <a:rPr lang="en-US" altLang="en-US" sz="2000" baseline="-25000" dirty="0"/>
              <a:t>D0</a:t>
            </a:r>
            <a:r>
              <a:rPr lang="en-US" altLang="en-US" sz="2000" dirty="0"/>
              <a:t> due to the </a:t>
            </a:r>
            <a:r>
              <a:rPr lang="en-US" altLang="en-US" sz="2000" b="1" dirty="0"/>
              <a:t>extension of the flaps and the undercarriage</a:t>
            </a:r>
            <a:r>
              <a:rPr lang="en-US" altLang="en-US" sz="2000" dirty="0"/>
              <a:t> </a:t>
            </a:r>
          </a:p>
          <a:p>
            <a:pPr eaLnBrk="1" hangingPunct="1">
              <a:spcBef>
                <a:spcPct val="20000"/>
              </a:spcBef>
            </a:pPr>
            <a:r>
              <a:rPr lang="en-US" altLang="en-US" sz="2000" dirty="0"/>
              <a:t>Use the following numbers:</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r>
              <a:rPr lang="en-US" altLang="en-US" sz="2000" dirty="0"/>
              <a:t>For the CL-dependent aspect of the drag polar, we are still missing:</a:t>
            </a:r>
          </a:p>
          <a:p>
            <a:pPr lvl="1"/>
            <a:r>
              <a:rPr lang="en-US" altLang="en-US" sz="1600" dirty="0"/>
              <a:t>The aspect ratio A (at this point, A is still a variable)</a:t>
            </a:r>
          </a:p>
          <a:p>
            <a:pPr lvl="1"/>
            <a:r>
              <a:rPr lang="en-US" altLang="en-US" sz="1600" dirty="0"/>
              <a:t>Oswald span efficiency factor e</a:t>
            </a:r>
          </a:p>
        </p:txBody>
      </p:sp>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571239611"/>
              </p:ext>
            </p:extLst>
          </p:nvPr>
        </p:nvGraphicFramePr>
        <p:xfrm>
          <a:off x="4948567" y="2541614"/>
          <a:ext cx="2294865" cy="1220564"/>
        </p:xfrm>
        <a:graphic>
          <a:graphicData uri="http://schemas.openxmlformats.org/drawingml/2006/table">
            <a:tbl>
              <a:tblPr/>
              <a:tblGrid>
                <a:gridCol w="1183641">
                  <a:extLst>
                    <a:ext uri="{9D8B030D-6E8A-4147-A177-3AD203B41FA5}">
                      <a16:colId xmlns:a16="http://schemas.microsoft.com/office/drawing/2014/main" val="20000"/>
                    </a:ext>
                  </a:extLst>
                </a:gridCol>
                <a:gridCol w="1111224">
                  <a:extLst>
                    <a:ext uri="{9D8B030D-6E8A-4147-A177-3AD203B41FA5}">
                      <a16:colId xmlns:a16="http://schemas.microsoft.com/office/drawing/2014/main" val="20001"/>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l-GR" altLang="en-US" sz="1600" dirty="0"/>
                        <a:t>Δ</a:t>
                      </a:r>
                      <a:r>
                        <a:rPr lang="en-US" altLang="en-US" sz="1600" dirty="0" err="1"/>
                        <a:t>C</a:t>
                      </a:r>
                      <a:r>
                        <a:rPr lang="en-US" altLang="en-US" sz="1600" baseline="-25000" dirty="0" err="1"/>
                        <a:t>Do</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Clean</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Take-off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0.010 - 0.020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0.055 - 0.075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0.015 - 0.025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7523746" y="2792492"/>
            <a:ext cx="4440456" cy="861774"/>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“dirty” C</a:t>
            </a:r>
            <a:r>
              <a:rPr lang="en-US" altLang="en-US" b="1" baseline="-25000" dirty="0"/>
              <a:t>D0</a:t>
            </a:r>
            <a:r>
              <a:rPr lang="en-US" altLang="en-US" b="1" dirty="0"/>
              <a:t>:</a:t>
            </a:r>
          </a:p>
          <a:p>
            <a:pPr marL="342900" indent="-342900">
              <a:buFont typeface="+mj-lt"/>
              <a:buAutoNum type="arabicPeriod"/>
            </a:pPr>
            <a:r>
              <a:rPr lang="en-US" altLang="en-US" sz="1600" dirty="0"/>
              <a:t>Use clean C</a:t>
            </a:r>
            <a:r>
              <a:rPr lang="en-US" altLang="en-US" sz="1600" baseline="-25000" dirty="0"/>
              <a:t>D0</a:t>
            </a:r>
            <a:endParaRPr lang="en-US" altLang="en-US" sz="1600" dirty="0"/>
          </a:p>
          <a:p>
            <a:pPr marL="342900" indent="-342900">
              <a:buFont typeface="+mj-lt"/>
              <a:buAutoNum type="arabicPeriod"/>
            </a:pPr>
            <a:r>
              <a:rPr lang="en-US" altLang="en-US" sz="1600" dirty="0"/>
              <a:t>Add </a:t>
            </a:r>
            <a:r>
              <a:rPr lang="el-GR" altLang="en-US" sz="1600" dirty="0"/>
              <a:t>Δ</a:t>
            </a:r>
            <a:r>
              <a:rPr lang="en-US" altLang="en-US" sz="1600" dirty="0" err="1"/>
              <a:t>C</a:t>
            </a:r>
            <a:r>
              <a:rPr lang="en-US" altLang="en-US" sz="1600" baseline="-25000" dirty="0" err="1"/>
              <a:t>Do</a:t>
            </a:r>
            <a:r>
              <a:rPr lang="en-US" altLang="en-US" sz="1400" dirty="0"/>
              <a:t> </a:t>
            </a:r>
            <a:r>
              <a:rPr lang="en-US" altLang="en-US" sz="1600" dirty="0"/>
              <a:t>Values depending on configurations</a:t>
            </a:r>
          </a:p>
        </p:txBody>
      </p:sp>
      <p:graphicFrame>
        <p:nvGraphicFramePr>
          <p:cNvPr id="4" name="Object 5">
            <a:extLst>
              <a:ext uri="{FF2B5EF4-FFF2-40B4-BE49-F238E27FC236}">
                <a16:creationId xmlns:a16="http://schemas.microsoft.com/office/drawing/2014/main" id="{B19FBD8F-6EC7-4E14-9AD6-4FAC922A5678}"/>
              </a:ext>
            </a:extLst>
          </p:cNvPr>
          <p:cNvGraphicFramePr>
            <a:graphicFrameLocks noChangeAspect="1"/>
          </p:cNvGraphicFramePr>
          <p:nvPr>
            <p:extLst>
              <p:ext uri="{D42A27DB-BD31-4B8C-83A1-F6EECF244321}">
                <p14:modId xmlns:p14="http://schemas.microsoft.com/office/powerpoint/2010/main" val="2544260246"/>
              </p:ext>
            </p:extLst>
          </p:nvPr>
        </p:nvGraphicFramePr>
        <p:xfrm>
          <a:off x="4876800" y="4826000"/>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4" name="Object 5">
                        <a:extLst>
                          <a:ext uri="{FF2B5EF4-FFF2-40B4-BE49-F238E27FC236}">
                            <a16:creationId xmlns:a16="http://schemas.microsoft.com/office/drawing/2014/main" id="{B19FBD8F-6EC7-4E14-9AD6-4FAC922A5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82600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 name="Object 5">
                <a:extLst>
                  <a:ext uri="{FF2B5EF4-FFF2-40B4-BE49-F238E27FC236}">
                    <a16:creationId xmlns:a16="http://schemas.microsoft.com/office/drawing/2014/main" id="{404C085D-04C3-C887-78E3-2BF1530F2B5B}"/>
                  </a:ext>
                </a:extLst>
              </p:cNvPr>
              <p:cNvSpPr txBox="1"/>
              <p:nvPr/>
            </p:nvSpPr>
            <p:spPr bwMode="auto">
              <a:xfrm>
                <a:off x="8413968" y="4976116"/>
                <a:ext cx="3317387" cy="10652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m:rPr>
                              <m:sty m:val="p"/>
                            </m:rPr>
                            <a:rPr lang="en-US" sz="2000" b="0" i="0" smtClean="0">
                              <a:solidFill>
                                <a:srgbClr val="000000"/>
                              </a:solidFill>
                              <a:latin typeface="Cambria Math" panose="02040503050406030204" pitchFamily="18" charset="0"/>
                            </a:rPr>
                            <m:t>Δ</m:t>
                          </m:r>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Sup>
                            <m:sSubSupPr>
                              <m:ctrlPr>
                                <a:rPr lang="en-US" sz="2000" i="1">
                                  <a:solidFill>
                                    <a:srgbClr val="000000"/>
                                  </a:solidFill>
                                  <a:latin typeface="Cambria Math" panose="02040503050406030204" pitchFamily="18" charset="0"/>
                                </a:rPr>
                              </m:ctrlPr>
                            </m:sSubSup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𝐿</m:t>
                              </m:r>
                            </m:sub>
                            <m:sup>
                              <m:r>
                                <a:rPr lang="en-US" sz="2000" i="1">
                                  <a:solidFill>
                                    <a:srgbClr val="000000"/>
                                  </a:solidFill>
                                  <a:latin typeface="Cambria Math" panose="02040503050406030204" pitchFamily="18" charset="0"/>
                                </a:rPr>
                                <m:t>2</m:t>
                              </m:r>
                            </m:sup>
                          </m:sSubSup>
                        </m:num>
                        <m:den>
                          <m:r>
                            <a:rPr lang="en-US" sz="2000" i="1">
                              <a:solidFill>
                                <a:srgbClr val="000000"/>
                              </a:solidFill>
                              <a:latin typeface="Cambria Math" panose="02040503050406030204" pitchFamily="18" charset="0"/>
                            </a:rPr>
                            <m:t>𝜋</m:t>
                          </m:r>
                          <m:r>
                            <a:rPr lang="en-US" sz="2000" i="1">
                              <a:solidFill>
                                <a:srgbClr val="000000"/>
                              </a:solidFill>
                              <a:latin typeface="Cambria Math" panose="02040503050406030204" pitchFamily="18" charset="0"/>
                            </a:rPr>
                            <m:t>𝐴𝑒</m:t>
                          </m:r>
                        </m:den>
                      </m:f>
                    </m:oMath>
                  </m:oMathPara>
                </a14:m>
                <a:endParaRPr lang="en-US" sz="2000" dirty="0"/>
              </a:p>
            </p:txBody>
          </p:sp>
        </mc:Choice>
        <mc:Fallback xmlns="">
          <p:sp>
            <p:nvSpPr>
              <p:cNvPr id="5" name="Object 5">
                <a:extLst>
                  <a:ext uri="{FF2B5EF4-FFF2-40B4-BE49-F238E27FC236}">
                    <a16:creationId xmlns:a16="http://schemas.microsoft.com/office/drawing/2014/main" id="{404C085D-04C3-C887-78E3-2BF1530F2B5B}"/>
                  </a:ext>
                </a:extLst>
              </p:cNvPr>
              <p:cNvSpPr txBox="1">
                <a:spLocks noRot="1" noChangeAspect="1" noMove="1" noResize="1" noEditPoints="1" noAdjustHandles="1" noChangeArrowheads="1" noChangeShapeType="1" noTextEdit="1"/>
              </p:cNvSpPr>
              <p:nvPr/>
            </p:nvSpPr>
            <p:spPr bwMode="auto">
              <a:xfrm>
                <a:off x="8413968" y="4976116"/>
                <a:ext cx="3317387" cy="1065213"/>
              </a:xfrm>
              <a:prstGeom prst="rect">
                <a:avLst/>
              </a:prstGeom>
              <a:blipFill>
                <a:blip r:embed="rId5"/>
                <a:stretch>
                  <a:fillRect/>
                </a:stretch>
              </a:blipFill>
              <a:ln>
                <a:noFill/>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D973A5BE-EF9F-98C8-F046-7578D34C921A}"/>
              </a:ext>
            </a:extLst>
          </p:cNvPr>
          <p:cNvSpPr txBox="1"/>
          <p:nvPr/>
        </p:nvSpPr>
        <p:spPr>
          <a:xfrm>
            <a:off x="7640977" y="5121025"/>
            <a:ext cx="890954" cy="523220"/>
          </a:xfrm>
          <a:prstGeom prst="rect">
            <a:avLst/>
          </a:prstGeom>
          <a:noFill/>
        </p:spPr>
        <p:txBody>
          <a:bodyPr wrap="square">
            <a:spAutoFit/>
          </a:bodyPr>
          <a:lstStyle/>
          <a:p>
            <a:r>
              <a:rPr lang="en-US" altLang="en-US" sz="2800" dirty="0"/>
              <a:t>Or</a:t>
            </a:r>
            <a:endParaRPr lang="en-US" sz="2800" dirty="0"/>
          </a:p>
        </p:txBody>
      </p:sp>
    </p:spTree>
    <p:extLst>
      <p:ext uri="{BB962C8B-B14F-4D97-AF65-F5344CB8AC3E}">
        <p14:creationId xmlns:p14="http://schemas.microsoft.com/office/powerpoint/2010/main" val="33404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a:buNone/>
            </a:pPr>
            <a:r>
              <a:rPr lang="en-US" altLang="en-US" sz="2000" dirty="0"/>
              <a:t>The Oswald span efficiency factor e indicates the deviation from the “ideal wing” being the wing with a straight quarter chord line, an elliptical chord distribution and an elliptical lift distribution:</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Oswald span efficiency factor decreases below 1 when the “ideal wing” conditions are not met</a:t>
            </a:r>
          </a:p>
          <a:p>
            <a:pPr eaLnBrk="1" hangingPunct="1">
              <a:spcBef>
                <a:spcPct val="20000"/>
              </a:spcBef>
            </a:pPr>
            <a:endParaRPr lang="en-US" altLang="en-US" sz="2000" dirty="0"/>
          </a:p>
        </p:txBody>
      </p:sp>
      <p:grpSp>
        <p:nvGrpSpPr>
          <p:cNvPr id="13" name="Group 21">
            <a:extLst>
              <a:ext uri="{FF2B5EF4-FFF2-40B4-BE49-F238E27FC236}">
                <a16:creationId xmlns:a16="http://schemas.microsoft.com/office/drawing/2014/main" id="{B8E9E5B4-D865-477B-9973-376879882F93}"/>
              </a:ext>
            </a:extLst>
          </p:cNvPr>
          <p:cNvGrpSpPr>
            <a:grpSpLocks/>
          </p:cNvGrpSpPr>
          <p:nvPr/>
        </p:nvGrpSpPr>
        <p:grpSpPr bwMode="auto">
          <a:xfrm>
            <a:off x="2155825" y="3275647"/>
            <a:ext cx="7696200" cy="2100263"/>
            <a:chOff x="384" y="2229"/>
            <a:chExt cx="4848" cy="1323"/>
          </a:xfrm>
        </p:grpSpPr>
        <p:grpSp>
          <p:nvGrpSpPr>
            <p:cNvPr id="14" name="Group 15">
              <a:extLst>
                <a:ext uri="{FF2B5EF4-FFF2-40B4-BE49-F238E27FC236}">
                  <a16:creationId xmlns:a16="http://schemas.microsoft.com/office/drawing/2014/main" id="{3B695002-E427-43CF-96CC-232817513917}"/>
                </a:ext>
              </a:extLst>
            </p:cNvPr>
            <p:cNvGrpSpPr>
              <a:grpSpLocks/>
            </p:cNvGrpSpPr>
            <p:nvPr/>
          </p:nvGrpSpPr>
          <p:grpSpPr bwMode="auto">
            <a:xfrm>
              <a:off x="384" y="2423"/>
              <a:ext cx="4848" cy="217"/>
              <a:chOff x="384" y="2423"/>
              <a:chExt cx="4848" cy="217"/>
            </a:xfrm>
          </p:grpSpPr>
          <p:sp>
            <p:nvSpPr>
              <p:cNvPr id="19" name="Line 5">
                <a:extLst>
                  <a:ext uri="{FF2B5EF4-FFF2-40B4-BE49-F238E27FC236}">
                    <a16:creationId xmlns:a16="http://schemas.microsoft.com/office/drawing/2014/main" id="{D93E75DE-1581-4B6C-B48A-93AF8ACC7207}"/>
                  </a:ext>
                </a:extLst>
              </p:cNvPr>
              <p:cNvSpPr>
                <a:spLocks noChangeShapeType="1"/>
              </p:cNvSpPr>
              <p:nvPr/>
            </p:nvSpPr>
            <p:spPr bwMode="auto">
              <a:xfrm>
                <a:off x="384" y="2640"/>
                <a:ext cx="484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0" name="Freeform 7">
                <a:extLst>
                  <a:ext uri="{FF2B5EF4-FFF2-40B4-BE49-F238E27FC236}">
                    <a16:creationId xmlns:a16="http://schemas.microsoft.com/office/drawing/2014/main" id="{F094468D-C2AB-4DB5-B9BA-032614A92AE5}"/>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1" name="Freeform 8">
                <a:extLst>
                  <a:ext uri="{FF2B5EF4-FFF2-40B4-BE49-F238E27FC236}">
                    <a16:creationId xmlns:a16="http://schemas.microsoft.com/office/drawing/2014/main" id="{6B837AE3-C3FF-4252-B91D-64DE57AD82C9}"/>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15" name="Freeform 11">
              <a:extLst>
                <a:ext uri="{FF2B5EF4-FFF2-40B4-BE49-F238E27FC236}">
                  <a16:creationId xmlns:a16="http://schemas.microsoft.com/office/drawing/2014/main" id="{842B70D4-6FEF-44FE-B77A-2B62710BF918}"/>
                </a:ext>
              </a:extLst>
            </p:cNvPr>
            <p:cNvSpPr>
              <a:spLocks/>
            </p:cNvSpPr>
            <p:nvPr/>
          </p:nvSpPr>
          <p:spPr bwMode="auto">
            <a:xfrm flipV="1">
              <a:off x="576" y="2650"/>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6" name="Freeform 12">
              <a:extLst>
                <a:ext uri="{FF2B5EF4-FFF2-40B4-BE49-F238E27FC236}">
                  <a16:creationId xmlns:a16="http://schemas.microsoft.com/office/drawing/2014/main" id="{A9531FEF-E119-4D29-9FF9-0B5990F35688}"/>
                </a:ext>
              </a:extLst>
            </p:cNvPr>
            <p:cNvSpPr>
              <a:spLocks/>
            </p:cNvSpPr>
            <p:nvPr/>
          </p:nvSpPr>
          <p:spPr bwMode="auto">
            <a:xfrm flipH="1" flipV="1">
              <a:off x="2544" y="2652"/>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7" name="Line 14">
              <a:extLst>
                <a:ext uri="{FF2B5EF4-FFF2-40B4-BE49-F238E27FC236}">
                  <a16:creationId xmlns:a16="http://schemas.microsoft.com/office/drawing/2014/main" id="{2CB1EB48-2FF0-43E3-83FB-FF85D77724A9}"/>
                </a:ext>
              </a:extLst>
            </p:cNvPr>
            <p:cNvSpPr>
              <a:spLocks noChangeShapeType="1"/>
            </p:cNvSpPr>
            <p:nvPr/>
          </p:nvSpPr>
          <p:spPr bwMode="auto">
            <a:xfrm>
              <a:off x="2814" y="2229"/>
              <a:ext cx="0" cy="1323"/>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8" name="Text Box 20">
              <a:extLst>
                <a:ext uri="{FF2B5EF4-FFF2-40B4-BE49-F238E27FC236}">
                  <a16:creationId xmlns:a16="http://schemas.microsoft.com/office/drawing/2014/main" id="{6BAB8D93-7B40-4AE4-90F3-6F2348CE5894}"/>
                </a:ext>
              </a:extLst>
            </p:cNvPr>
            <p:cNvSpPr txBox="1">
              <a:spLocks noChangeArrowheads="1"/>
            </p:cNvSpPr>
            <p:nvPr/>
          </p:nvSpPr>
          <p:spPr bwMode="auto">
            <a:xfrm>
              <a:off x="2848" y="2663"/>
              <a:ext cx="1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Chord distribution</a:t>
              </a:r>
            </a:p>
          </p:txBody>
        </p:sp>
      </p:grpSp>
      <p:grpSp>
        <p:nvGrpSpPr>
          <p:cNvPr id="46" name="Group 45">
            <a:extLst>
              <a:ext uri="{FF2B5EF4-FFF2-40B4-BE49-F238E27FC236}">
                <a16:creationId xmlns:a16="http://schemas.microsoft.com/office/drawing/2014/main" id="{DEB2E3AB-C1AA-486E-B4FB-6743C550861A}"/>
              </a:ext>
            </a:extLst>
          </p:cNvPr>
          <p:cNvGrpSpPr/>
          <p:nvPr/>
        </p:nvGrpSpPr>
        <p:grpSpPr>
          <a:xfrm>
            <a:off x="2165350" y="2499671"/>
            <a:ext cx="7696200" cy="1454926"/>
            <a:chOff x="2165350" y="2499671"/>
            <a:chExt cx="7696200" cy="1454926"/>
          </a:xfrm>
        </p:grpSpPr>
        <p:grpSp>
          <p:nvGrpSpPr>
            <p:cNvPr id="22" name="Group 12">
              <a:extLst>
                <a:ext uri="{FF2B5EF4-FFF2-40B4-BE49-F238E27FC236}">
                  <a16:creationId xmlns:a16="http://schemas.microsoft.com/office/drawing/2014/main" id="{5258ACD2-C663-4042-B496-7AB4248D3A98}"/>
                </a:ext>
              </a:extLst>
            </p:cNvPr>
            <p:cNvGrpSpPr>
              <a:grpSpLocks/>
            </p:cNvGrpSpPr>
            <p:nvPr/>
          </p:nvGrpSpPr>
          <p:grpSpPr bwMode="auto">
            <a:xfrm>
              <a:off x="2165350" y="2891590"/>
              <a:ext cx="7696200" cy="1031090"/>
              <a:chOff x="384" y="2423"/>
              <a:chExt cx="4848" cy="217"/>
            </a:xfrm>
            <a:effectLst>
              <a:outerShdw blurRad="50800" dist="38100" dir="2700000" algn="tl" rotWithShape="0">
                <a:prstClr val="black">
                  <a:alpha val="40000"/>
                </a:prstClr>
              </a:outerShdw>
            </a:effectLst>
          </p:grpSpPr>
          <p:sp>
            <p:nvSpPr>
              <p:cNvPr id="23" name="Line 13">
                <a:extLst>
                  <a:ext uri="{FF2B5EF4-FFF2-40B4-BE49-F238E27FC236}">
                    <a16:creationId xmlns:a16="http://schemas.microsoft.com/office/drawing/2014/main" id="{64C50756-FE2E-49B5-9BF5-A80649CFA61A}"/>
                  </a:ext>
                </a:extLst>
              </p:cNvPr>
              <p:cNvSpPr>
                <a:spLocks noChangeShapeType="1"/>
              </p:cNvSpPr>
              <p:nvPr/>
            </p:nvSpPr>
            <p:spPr bwMode="auto">
              <a:xfrm>
                <a:off x="384" y="2640"/>
                <a:ext cx="4848" cy="0"/>
              </a:xfrm>
              <a:prstGeom prst="line">
                <a:avLst/>
              </a:prstGeom>
              <a:noFill/>
              <a:ln w="28575">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4" name="Freeform 14">
                <a:extLst>
                  <a:ext uri="{FF2B5EF4-FFF2-40B4-BE49-F238E27FC236}">
                    <a16:creationId xmlns:a16="http://schemas.microsoft.com/office/drawing/2014/main" id="{F00EEB0E-CEEC-4009-B6E7-A6B80819EAA3}"/>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5" name="Freeform 15">
                <a:extLst>
                  <a:ext uri="{FF2B5EF4-FFF2-40B4-BE49-F238E27FC236}">
                    <a16:creationId xmlns:a16="http://schemas.microsoft.com/office/drawing/2014/main" id="{58051E13-0B63-413A-B17B-0340B036F672}"/>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26" name="Text Box 17">
              <a:extLst>
                <a:ext uri="{FF2B5EF4-FFF2-40B4-BE49-F238E27FC236}">
                  <a16:creationId xmlns:a16="http://schemas.microsoft.com/office/drawing/2014/main" id="{669F5999-0BEA-4CC1-A3EC-C3FE2B474D50}"/>
                </a:ext>
              </a:extLst>
            </p:cNvPr>
            <p:cNvSpPr txBox="1">
              <a:spLocks noChangeArrowheads="1"/>
            </p:cNvSpPr>
            <p:nvPr/>
          </p:nvSpPr>
          <p:spPr bwMode="auto">
            <a:xfrm>
              <a:off x="7033025" y="2499671"/>
              <a:ext cx="21666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Lift distribution (e=1)</a:t>
              </a:r>
            </a:p>
          </p:txBody>
        </p:sp>
        <p:cxnSp>
          <p:nvCxnSpPr>
            <p:cNvPr id="28" name="Straight Arrow Connector 27">
              <a:extLst>
                <a:ext uri="{FF2B5EF4-FFF2-40B4-BE49-F238E27FC236}">
                  <a16:creationId xmlns:a16="http://schemas.microsoft.com/office/drawing/2014/main" id="{CA6B8C35-2B1B-4CED-BBBE-571898E7D9B9}"/>
                </a:ext>
              </a:extLst>
            </p:cNvPr>
            <p:cNvCxnSpPr/>
            <p:nvPr/>
          </p:nvCxnSpPr>
          <p:spPr>
            <a:xfrm flipV="1">
              <a:off x="4350619"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242B7A4-3D51-4AE6-91E6-14CCA3B2D8C6}"/>
                </a:ext>
              </a:extLst>
            </p:cNvPr>
            <p:cNvCxnSpPr>
              <a:cxnSpLocks/>
            </p:cNvCxnSpPr>
            <p:nvPr/>
          </p:nvCxnSpPr>
          <p:spPr>
            <a:xfrm flipV="1">
              <a:off x="4889634"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4C88D65D-EE9A-498D-A009-23E164B39BD5}"/>
                </a:ext>
              </a:extLst>
            </p:cNvPr>
            <p:cNvCxnSpPr>
              <a:cxnSpLocks/>
            </p:cNvCxnSpPr>
            <p:nvPr/>
          </p:nvCxnSpPr>
          <p:spPr>
            <a:xfrm flipV="1">
              <a:off x="5496025"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CAC3D0EC-7EB7-4169-8521-AFC2EE9E4A74}"/>
                </a:ext>
              </a:extLst>
            </p:cNvPr>
            <p:cNvCxnSpPr>
              <a:cxnSpLocks/>
            </p:cNvCxnSpPr>
            <p:nvPr/>
          </p:nvCxnSpPr>
          <p:spPr>
            <a:xfrm flipV="1">
              <a:off x="6025414"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5B534783-47B9-490D-B2B9-A16625EE1A0B}"/>
                </a:ext>
              </a:extLst>
            </p:cNvPr>
            <p:cNvCxnSpPr>
              <a:cxnSpLocks/>
            </p:cNvCxnSpPr>
            <p:nvPr/>
          </p:nvCxnSpPr>
          <p:spPr>
            <a:xfrm flipV="1">
              <a:off x="6622181"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FE635799-B125-4CC8-9AA8-AD6028E0727C}"/>
                </a:ext>
              </a:extLst>
            </p:cNvPr>
            <p:cNvCxnSpPr>
              <a:cxnSpLocks/>
            </p:cNvCxnSpPr>
            <p:nvPr/>
          </p:nvCxnSpPr>
          <p:spPr>
            <a:xfrm flipV="1">
              <a:off x="7180447"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a:extLst>
                <a:ext uri="{FF2B5EF4-FFF2-40B4-BE49-F238E27FC236}">
                  <a16:creationId xmlns:a16="http://schemas.microsoft.com/office/drawing/2014/main" id="{AC25F35A-278C-4D6A-BFF9-70CDA06C88D8}"/>
                </a:ext>
              </a:extLst>
            </p:cNvPr>
            <p:cNvCxnSpPr/>
            <p:nvPr/>
          </p:nvCxnSpPr>
          <p:spPr>
            <a:xfrm flipV="1">
              <a:off x="7845427"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C3DF620F-2D67-4439-AA8F-0CF0BAB3CC0B}"/>
                </a:ext>
              </a:extLst>
            </p:cNvPr>
            <p:cNvCxnSpPr>
              <a:cxnSpLocks/>
            </p:cNvCxnSpPr>
            <p:nvPr/>
          </p:nvCxnSpPr>
          <p:spPr>
            <a:xfrm flipV="1">
              <a:off x="3869356"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647D662E-A51A-485C-81D9-A09968A6AEF3}"/>
                </a:ext>
              </a:extLst>
            </p:cNvPr>
            <p:cNvCxnSpPr>
              <a:cxnSpLocks/>
            </p:cNvCxnSpPr>
            <p:nvPr/>
          </p:nvCxnSpPr>
          <p:spPr>
            <a:xfrm flipV="1">
              <a:off x="3330342"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E2723282-935A-4B37-B783-03F4C01F4784}"/>
                </a:ext>
              </a:extLst>
            </p:cNvPr>
            <p:cNvCxnSpPr>
              <a:cxnSpLocks/>
            </p:cNvCxnSpPr>
            <p:nvPr/>
          </p:nvCxnSpPr>
          <p:spPr>
            <a:xfrm flipV="1">
              <a:off x="2868330"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D1E1A6D9-0912-4F5A-A2E2-DD582C4756C7}"/>
                </a:ext>
              </a:extLst>
            </p:cNvPr>
            <p:cNvCxnSpPr>
              <a:cxnSpLocks/>
            </p:cNvCxnSpPr>
            <p:nvPr/>
          </p:nvCxnSpPr>
          <p:spPr>
            <a:xfrm flipV="1">
              <a:off x="9240255"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a:extLst>
                <a:ext uri="{FF2B5EF4-FFF2-40B4-BE49-F238E27FC236}">
                  <a16:creationId xmlns:a16="http://schemas.microsoft.com/office/drawing/2014/main" id="{91DA6BD9-56D2-4439-BCD1-3282F142807B}"/>
                </a:ext>
              </a:extLst>
            </p:cNvPr>
            <p:cNvCxnSpPr>
              <a:cxnSpLocks/>
            </p:cNvCxnSpPr>
            <p:nvPr/>
          </p:nvCxnSpPr>
          <p:spPr>
            <a:xfrm flipV="1">
              <a:off x="8787866"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5" name="Straight Arrow Connector 44">
              <a:extLst>
                <a:ext uri="{FF2B5EF4-FFF2-40B4-BE49-F238E27FC236}">
                  <a16:creationId xmlns:a16="http://schemas.microsoft.com/office/drawing/2014/main" id="{69053944-C1B5-403C-8DC1-3E2C19080FF1}"/>
                </a:ext>
              </a:extLst>
            </p:cNvPr>
            <p:cNvCxnSpPr>
              <a:cxnSpLocks/>
            </p:cNvCxnSpPr>
            <p:nvPr/>
          </p:nvCxnSpPr>
          <p:spPr>
            <a:xfrm flipV="1">
              <a:off x="8325852"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21962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This diagram can be used to further size your aircraft:</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
        <p:nvSpPr>
          <p:cNvPr id="17" name="Line 16">
            <a:extLst>
              <a:ext uri="{FF2B5EF4-FFF2-40B4-BE49-F238E27FC236}">
                <a16:creationId xmlns:a16="http://schemas.microsoft.com/office/drawing/2014/main" id="{25B62947-50CE-4562-9147-A7198ACBCE41}"/>
              </a:ext>
            </a:extLst>
          </p:cNvPr>
          <p:cNvSpPr>
            <a:spLocks noChangeShapeType="1"/>
          </p:cNvSpPr>
          <p:nvPr/>
        </p:nvSpPr>
        <p:spPr bwMode="auto">
          <a:xfrm>
            <a:off x="2732314" y="3836345"/>
            <a:ext cx="1676401" cy="12954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9" name="Line 6">
            <a:extLst>
              <a:ext uri="{FF2B5EF4-FFF2-40B4-BE49-F238E27FC236}">
                <a16:creationId xmlns:a16="http://schemas.microsoft.com/office/drawing/2014/main" id="{4718A4A3-FEAE-4C04-859B-7B47A5D89A75}"/>
              </a:ext>
            </a:extLst>
          </p:cNvPr>
          <p:cNvSpPr>
            <a:spLocks noChangeShapeType="1"/>
          </p:cNvSpPr>
          <p:nvPr/>
        </p:nvSpPr>
        <p:spPr bwMode="auto">
          <a:xfrm flipV="1">
            <a:off x="7304322" y="3912547"/>
            <a:ext cx="1524002" cy="1371601"/>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Tree>
    <p:extLst>
      <p:ext uri="{BB962C8B-B14F-4D97-AF65-F5344CB8AC3E}">
        <p14:creationId xmlns:p14="http://schemas.microsoft.com/office/powerpoint/2010/main" val="13303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sz="2000" dirty="0"/>
              <a:t>Typical values for </a:t>
            </a:r>
            <a:r>
              <a:rPr lang="en-US" altLang="en-US" sz="2000" dirty="0" err="1"/>
              <a:t>C</a:t>
            </a:r>
            <a:r>
              <a:rPr lang="en-US" altLang="en-US" sz="2000" baseline="-25000" dirty="0" err="1"/>
              <a:t>Do</a:t>
            </a:r>
            <a:r>
              <a:rPr lang="en-US" altLang="en-US" sz="2000" dirty="0"/>
              <a:t> and e:</a:t>
            </a:r>
          </a:p>
          <a:p>
            <a:pPr marL="0" indent="0">
              <a:buNone/>
            </a:pPr>
            <a:endParaRPr lang="en-US" dirty="0"/>
          </a:p>
          <a:p>
            <a:pPr marL="0" indent="0">
              <a:buNone/>
            </a:pPr>
            <a:endParaRPr lang="en-US" dirty="0"/>
          </a:p>
          <a:p>
            <a:pPr marL="0" indent="0">
              <a:buNone/>
            </a:pPr>
            <a:endParaRPr lang="en-US"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Extension of flaps and undercarriage also has an effect on e:</a:t>
            </a:r>
          </a:p>
          <a:p>
            <a:r>
              <a:rPr lang="en-US" sz="1800" dirty="0"/>
              <a:t>For a typical jet aircraft:</a:t>
            </a:r>
          </a:p>
          <a:p>
            <a:pPr marL="0" indent="0">
              <a:buNone/>
            </a:pPr>
            <a:endParaRPr lang="en-US" dirty="0"/>
          </a:p>
        </p:txBody>
      </p:sp>
      <p:graphicFrame>
        <p:nvGraphicFramePr>
          <p:cNvPr id="7" name="Group 67">
            <a:extLst>
              <a:ext uri="{FF2B5EF4-FFF2-40B4-BE49-F238E27FC236}">
                <a16:creationId xmlns:a16="http://schemas.microsoft.com/office/drawing/2014/main" id="{87EF3152-5CF7-4B9D-9DC7-D490847195B4}"/>
              </a:ext>
            </a:extLst>
          </p:cNvPr>
          <p:cNvGraphicFramePr>
            <a:graphicFrameLocks noGrp="1"/>
          </p:cNvGraphicFramePr>
          <p:nvPr>
            <p:extLst>
              <p:ext uri="{D42A27DB-BD31-4B8C-83A1-F6EECF244321}">
                <p14:modId xmlns:p14="http://schemas.microsoft.com/office/powerpoint/2010/main" val="489619235"/>
              </p:ext>
            </p:extLst>
          </p:nvPr>
        </p:nvGraphicFramePr>
        <p:xfrm>
          <a:off x="3674696" y="1934846"/>
          <a:ext cx="4842605" cy="2298111"/>
        </p:xfrm>
        <a:graphic>
          <a:graphicData uri="http://schemas.openxmlformats.org/drawingml/2006/table">
            <a:tbl>
              <a:tblPr/>
              <a:tblGrid>
                <a:gridCol w="2032331">
                  <a:extLst>
                    <a:ext uri="{9D8B030D-6E8A-4147-A177-3AD203B41FA5}">
                      <a16:colId xmlns:a16="http://schemas.microsoft.com/office/drawing/2014/main" val="20000"/>
                    </a:ext>
                  </a:extLst>
                </a:gridCol>
                <a:gridCol w="1568615">
                  <a:extLst>
                    <a:ext uri="{9D8B030D-6E8A-4147-A177-3AD203B41FA5}">
                      <a16:colId xmlns:a16="http://schemas.microsoft.com/office/drawing/2014/main" val="20001"/>
                    </a:ext>
                  </a:extLst>
                </a:gridCol>
                <a:gridCol w="1241659">
                  <a:extLst>
                    <a:ext uri="{9D8B030D-6E8A-4147-A177-3AD203B41FA5}">
                      <a16:colId xmlns:a16="http://schemas.microsoft.com/office/drawing/2014/main" val="20002"/>
                    </a:ext>
                  </a:extLst>
                </a:gridCol>
              </a:tblGrid>
              <a:tr h="15803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Aircraft type</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err="1"/>
                        <a:t>C</a:t>
                      </a:r>
                      <a:r>
                        <a:rPr lang="en-US" altLang="en-US" sz="1400" b="1" baseline="-25000" dirty="0" err="1"/>
                        <a:t>Do</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1" dirty="0">
                          <a:latin typeface="+mn-lt"/>
                        </a:rPr>
                        <a:t>Small single engine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fixed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0.025 – 0.040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retractable gear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0.020 – 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0.75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1" dirty="0">
                          <a:latin typeface="+mn-lt"/>
                        </a:rPr>
                        <a:t>Agricultural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removed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0.060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installed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0.070 – 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Twin piston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0.022 – 0.028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err="1">
                          <a:latin typeface="+mn-lt"/>
                        </a:rPr>
                        <a:t>Turbopropeller</a:t>
                      </a:r>
                      <a:r>
                        <a:rPr lang="en-US" altLang="en-US" sz="1400" b="1" dirty="0">
                          <a:latin typeface="+mn-lt"/>
                        </a:rPr>
                        <a: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0.018 – 0.024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0.80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High-subsonic jet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0.014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TextBox 8">
            <a:extLst>
              <a:ext uri="{FF2B5EF4-FFF2-40B4-BE49-F238E27FC236}">
                <a16:creationId xmlns:a16="http://schemas.microsoft.com/office/drawing/2014/main" id="{02615B43-EF1D-4960-9A28-8F02F88C8B91}"/>
              </a:ext>
            </a:extLst>
          </p:cNvPr>
          <p:cNvSpPr txBox="1"/>
          <p:nvPr/>
        </p:nvSpPr>
        <p:spPr>
          <a:xfrm>
            <a:off x="3266172" y="4207331"/>
            <a:ext cx="5659655" cy="307777"/>
          </a:xfrm>
          <a:prstGeom prst="rect">
            <a:avLst/>
          </a:prstGeom>
          <a:noFill/>
        </p:spPr>
        <p:txBody>
          <a:bodyPr wrap="square">
            <a:spAutoFit/>
          </a:bodyPr>
          <a:lstStyle/>
          <a:p>
            <a:pPr marL="0" indent="0" algn="r">
              <a:buNone/>
            </a:pPr>
            <a:r>
              <a:rPr lang="en-US" altLang="en-US" sz="1400" dirty="0"/>
              <a:t>* The higher the sweep angle the lower e</a:t>
            </a:r>
          </a:p>
        </p:txBody>
      </p:sp>
      <p:graphicFrame>
        <p:nvGraphicFramePr>
          <p:cNvPr id="10" name="Group 67">
            <a:extLst>
              <a:ext uri="{FF2B5EF4-FFF2-40B4-BE49-F238E27FC236}">
                <a16:creationId xmlns:a16="http://schemas.microsoft.com/office/drawing/2014/main" id="{33719114-2699-470C-9D7E-4CA77E7575C3}"/>
              </a:ext>
            </a:extLst>
          </p:cNvPr>
          <p:cNvGraphicFramePr>
            <a:graphicFrameLocks noGrp="1"/>
          </p:cNvGraphicFramePr>
          <p:nvPr>
            <p:extLst>
              <p:ext uri="{D42A27DB-BD31-4B8C-83A1-F6EECF244321}">
                <p14:modId xmlns:p14="http://schemas.microsoft.com/office/powerpoint/2010/main" val="502699437"/>
              </p:ext>
            </p:extLst>
          </p:nvPr>
        </p:nvGraphicFramePr>
        <p:xfrm>
          <a:off x="4529740" y="4747078"/>
          <a:ext cx="3132515" cy="1139916"/>
        </p:xfrm>
        <a:graphic>
          <a:graphicData uri="http://schemas.openxmlformats.org/drawingml/2006/table">
            <a:tbl>
              <a:tblPr/>
              <a:tblGrid>
                <a:gridCol w="1583868">
                  <a:extLst>
                    <a:ext uri="{9D8B030D-6E8A-4147-A177-3AD203B41FA5}">
                      <a16:colId xmlns:a16="http://schemas.microsoft.com/office/drawing/2014/main" val="20000"/>
                    </a:ext>
                  </a:extLst>
                </a:gridCol>
                <a:gridCol w="1548647">
                  <a:extLst>
                    <a:ext uri="{9D8B030D-6E8A-4147-A177-3AD203B41FA5}">
                      <a16:colId xmlns:a16="http://schemas.microsoft.com/office/drawing/2014/main" val="20002"/>
                    </a:ext>
                  </a:extLst>
                </a:gridCol>
              </a:tblGrid>
              <a:tr h="136140">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Configuration</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0" dirty="0">
                          <a:latin typeface="+mn-lt"/>
                        </a:rPr>
                        <a:t>Clean</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0.80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Take-off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0.75 – 0.80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Landing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0.70 – 0.75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0" dirty="0">
                          <a:latin typeface="+mn-lt"/>
                        </a:rPr>
                        <a:t>Undercarriage</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No effect</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5A144791-DD6D-4291-8749-8C2E0057DE1D}"/>
              </a:ext>
            </a:extLst>
          </p:cNvPr>
          <p:cNvPicPr>
            <a:picLocks noChangeAspect="1"/>
          </p:cNvPicPr>
          <p:nvPr/>
        </p:nvPicPr>
        <p:blipFill>
          <a:blip r:embed="rId3"/>
          <a:stretch>
            <a:fillRect/>
          </a:stretch>
        </p:blipFill>
        <p:spPr>
          <a:xfrm>
            <a:off x="10915946" y="4874037"/>
            <a:ext cx="688908" cy="615749"/>
          </a:xfrm>
          <a:prstGeom prst="rect">
            <a:avLst/>
          </a:prstGeom>
        </p:spPr>
      </p:pic>
      <p:sp>
        <p:nvSpPr>
          <p:cNvPr id="13" name="TextBox 12">
            <a:extLst>
              <a:ext uri="{FF2B5EF4-FFF2-40B4-BE49-F238E27FC236}">
                <a16:creationId xmlns:a16="http://schemas.microsoft.com/office/drawing/2014/main" id="{AA4565EC-2874-4402-A49F-E02951ABD5AE}"/>
              </a:ext>
            </a:extLst>
          </p:cNvPr>
          <p:cNvSpPr txBox="1"/>
          <p:nvPr/>
        </p:nvSpPr>
        <p:spPr>
          <a:xfrm>
            <a:off x="9560017" y="2782669"/>
            <a:ext cx="2226646" cy="646331"/>
          </a:xfrm>
          <a:prstGeom prst="rect">
            <a:avLst/>
          </a:prstGeom>
          <a:solidFill>
            <a:srgbClr val="FFFF00"/>
          </a:solidFill>
          <a:ln>
            <a:solidFill>
              <a:schemeClr val="tx1"/>
            </a:solidFill>
          </a:ln>
        </p:spPr>
        <p:txBody>
          <a:bodyPr wrap="square">
            <a:spAutoFit/>
          </a:bodyPr>
          <a:lstStyle/>
          <a:p>
            <a:pPr algn="ctr"/>
            <a:r>
              <a:rPr lang="en-US" altLang="en-US" b="1" dirty="0"/>
              <a:t>Use this table as sanity check for C</a:t>
            </a:r>
            <a:r>
              <a:rPr lang="en-US" altLang="en-US" b="1" baseline="-25000" dirty="0"/>
              <a:t>D0</a:t>
            </a:r>
            <a:endParaRPr lang="en-US" altLang="en-US" sz="1600" baseline="-25000" dirty="0"/>
          </a:p>
        </p:txBody>
      </p:sp>
    </p:spTree>
    <p:extLst>
      <p:ext uri="{BB962C8B-B14F-4D97-AF65-F5344CB8AC3E}">
        <p14:creationId xmlns:p14="http://schemas.microsoft.com/office/powerpoint/2010/main" val="39626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 (Examples)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endParaRPr lang="en-US" altLang="en-US" sz="2000" dirty="0"/>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C69568F2-FF4A-4FAE-A169-F5DA3ED0939B}"/>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
        <p:nvSpPr>
          <p:cNvPr id="11" name="TextBox 10">
            <a:extLst>
              <a:ext uri="{FF2B5EF4-FFF2-40B4-BE49-F238E27FC236}">
                <a16:creationId xmlns:a16="http://schemas.microsoft.com/office/drawing/2014/main" id="{5E58EFFA-5B1F-4656-88BE-4551F9DF9C78}"/>
              </a:ext>
            </a:extLst>
          </p:cNvPr>
          <p:cNvSpPr txBox="1"/>
          <p:nvPr/>
        </p:nvSpPr>
        <p:spPr>
          <a:xfrm>
            <a:off x="7324826" y="2106123"/>
            <a:ext cx="3214837" cy="2862322"/>
          </a:xfrm>
          <a:prstGeom prst="rect">
            <a:avLst/>
          </a:prstGeom>
          <a:noFill/>
        </p:spPr>
        <p:txBody>
          <a:bodyPr wrap="square">
            <a:spAutoFit/>
          </a:bodyPr>
          <a:lstStyle/>
          <a:p>
            <a:r>
              <a:rPr lang="en-US" altLang="en-US" b="1" dirty="0"/>
              <a:t>Business jet aircraft:</a:t>
            </a:r>
          </a:p>
          <a:p>
            <a:endParaRPr lang="en-US" altLang="en-US" dirty="0"/>
          </a:p>
          <a:p>
            <a:r>
              <a:rPr lang="en-US" altLang="en-US" dirty="0"/>
              <a:t>W</a:t>
            </a:r>
            <a:r>
              <a:rPr lang="en-US" altLang="en-US" baseline="-25000" dirty="0"/>
              <a:t>TO</a:t>
            </a:r>
            <a:r>
              <a:rPr lang="en-US" altLang="en-US" dirty="0"/>
              <a:t> = 56,890 </a:t>
            </a:r>
            <a:r>
              <a:rPr lang="en-US" altLang="en-US" dirty="0" err="1"/>
              <a:t>lbs</a:t>
            </a:r>
            <a:endParaRPr lang="en-US" altLang="en-US" dirty="0"/>
          </a:p>
          <a:p>
            <a:r>
              <a:rPr lang="en-US" altLang="en-US" dirty="0" err="1"/>
              <a:t>c</a:t>
            </a:r>
            <a:r>
              <a:rPr lang="en-US" altLang="en-US" baseline="-25000" dirty="0" err="1"/>
              <a:t>f</a:t>
            </a:r>
            <a:r>
              <a:rPr lang="en-US" altLang="en-US" dirty="0"/>
              <a:t> = 0.0030</a:t>
            </a:r>
          </a:p>
          <a:p>
            <a:r>
              <a:rPr lang="en-US" altLang="en-US" dirty="0"/>
              <a:t>a = -2.5229	b = 1.0000</a:t>
            </a:r>
          </a:p>
          <a:p>
            <a:r>
              <a:rPr lang="en-US" altLang="en-US" dirty="0"/>
              <a:t>c = 0.2263	d = 0.6977</a:t>
            </a:r>
          </a:p>
          <a:p>
            <a:r>
              <a:rPr lang="en-US" altLang="en-US" dirty="0" err="1"/>
              <a:t>S</a:t>
            </a:r>
            <a:r>
              <a:rPr lang="en-US" altLang="en-US" baseline="-25000" dirty="0" err="1"/>
              <a:t>wet</a:t>
            </a:r>
            <a:r>
              <a:rPr lang="en-US" altLang="en-US" dirty="0"/>
              <a:t> = 3,499 ft</a:t>
            </a:r>
            <a:r>
              <a:rPr lang="en-US" altLang="en-US" baseline="30000" dirty="0"/>
              <a:t>2</a:t>
            </a:r>
          </a:p>
          <a:p>
            <a:r>
              <a:rPr lang="en-US" altLang="en-US" dirty="0"/>
              <a:t>f = 0.975 m</a:t>
            </a:r>
            <a:r>
              <a:rPr lang="en-US" altLang="en-US" baseline="30000" dirty="0"/>
              <a:t>2</a:t>
            </a:r>
          </a:p>
          <a:p>
            <a:r>
              <a:rPr lang="en-US" altLang="en-US" dirty="0"/>
              <a:t>W/S = 3,500 N/m</a:t>
            </a:r>
            <a:r>
              <a:rPr lang="en-US" altLang="en-US" baseline="30000" dirty="0"/>
              <a:t>2</a:t>
            </a:r>
          </a:p>
          <a:p>
            <a:r>
              <a:rPr lang="en-US" altLang="en-US" dirty="0" err="1"/>
              <a:t>C</a:t>
            </a:r>
            <a:r>
              <a:rPr lang="en-US" altLang="en-US" baseline="-25000" dirty="0" err="1"/>
              <a:t>Do</a:t>
            </a:r>
            <a:r>
              <a:rPr lang="en-US" altLang="en-US" dirty="0"/>
              <a:t> = 0.0145</a:t>
            </a:r>
          </a:p>
        </p:txBody>
      </p:sp>
      <p:sp>
        <p:nvSpPr>
          <p:cNvPr id="12" name="TextBox 11">
            <a:extLst>
              <a:ext uri="{FF2B5EF4-FFF2-40B4-BE49-F238E27FC236}">
                <a16:creationId xmlns:a16="http://schemas.microsoft.com/office/drawing/2014/main" id="{9BCDDADB-C473-4173-B75C-A76934064F19}"/>
              </a:ext>
            </a:extLst>
          </p:cNvPr>
          <p:cNvSpPr txBox="1"/>
          <p:nvPr/>
        </p:nvSpPr>
        <p:spPr>
          <a:xfrm>
            <a:off x="4982677" y="5243360"/>
            <a:ext cx="2602030" cy="646331"/>
          </a:xfrm>
          <a:prstGeom prst="rect">
            <a:avLst/>
          </a:prstGeom>
          <a:solidFill>
            <a:srgbClr val="FFFF00"/>
          </a:solidFill>
          <a:ln>
            <a:solidFill>
              <a:schemeClr val="tx1"/>
            </a:solidFill>
          </a:ln>
        </p:spPr>
        <p:txBody>
          <a:bodyPr wrap="square">
            <a:spAutoFit/>
          </a:bodyPr>
          <a:lstStyle/>
          <a:p>
            <a:pPr algn="ctr"/>
            <a:r>
              <a:rPr lang="en-US" altLang="en-US" b="1" dirty="0"/>
              <a:t>Results from both cases satisfy the sanity check</a:t>
            </a:r>
            <a:endParaRPr lang="en-US" altLang="en-US" sz="1600" baseline="-25000" dirty="0"/>
          </a:p>
        </p:txBody>
      </p:sp>
    </p:spTree>
    <p:extLst>
      <p:ext uri="{BB962C8B-B14F-4D97-AF65-F5344CB8AC3E}">
        <p14:creationId xmlns:p14="http://schemas.microsoft.com/office/powerpoint/2010/main" val="305219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8" name="Content Placeholder 7">
            <a:extLst>
              <a:ext uri="{FF2B5EF4-FFF2-40B4-BE49-F238E27FC236}">
                <a16:creationId xmlns:a16="http://schemas.microsoft.com/office/drawing/2014/main" id="{C7DC91B0-5A18-4D5D-B0FE-10C0D9B4BEE8}"/>
              </a:ext>
            </a:extLst>
          </p:cNvPr>
          <p:cNvSpPr>
            <a:spLocks noGrp="1"/>
          </p:cNvSpPr>
          <p:nvPr>
            <p:ph idx="1"/>
          </p:nvPr>
        </p:nvSpPr>
        <p:spPr/>
        <p:txBody>
          <a:bodyPr/>
          <a:lstStyle/>
          <a:p>
            <a:r>
              <a:rPr lang="en-US" dirty="0"/>
              <a:t>Recall: to minimize L/D, find the tangent of the drag polar through the origin.</a:t>
            </a:r>
          </a:p>
        </p:txBody>
      </p:sp>
      <p:pic>
        <p:nvPicPr>
          <p:cNvPr id="10" name="Picture 9">
            <a:extLst>
              <a:ext uri="{FF2B5EF4-FFF2-40B4-BE49-F238E27FC236}">
                <a16:creationId xmlns:a16="http://schemas.microsoft.com/office/drawing/2014/main" id="{7ED30F13-B3DD-4469-AF60-8586366FB8FC}"/>
              </a:ext>
            </a:extLst>
          </p:cNvPr>
          <p:cNvPicPr>
            <a:picLocks noChangeAspect="1"/>
          </p:cNvPicPr>
          <p:nvPr/>
        </p:nvPicPr>
        <p:blipFill>
          <a:blip r:embed="rId3"/>
          <a:stretch>
            <a:fillRect/>
          </a:stretch>
        </p:blipFill>
        <p:spPr>
          <a:xfrm>
            <a:off x="7207924" y="2143279"/>
            <a:ext cx="4916031" cy="3829698"/>
          </a:xfrm>
          <a:prstGeom prst="rect">
            <a:avLst/>
          </a:prstGeom>
        </p:spPr>
      </p:pic>
      <p:graphicFrame>
        <p:nvGraphicFramePr>
          <p:cNvPr id="3" name="Object 5">
            <a:extLst>
              <a:ext uri="{FF2B5EF4-FFF2-40B4-BE49-F238E27FC236}">
                <a16:creationId xmlns:a16="http://schemas.microsoft.com/office/drawing/2014/main" id="{5154F0AF-5D50-7A44-9A72-F2A2A2814851}"/>
              </a:ext>
            </a:extLst>
          </p:cNvPr>
          <p:cNvGraphicFramePr>
            <a:graphicFrameLocks noChangeAspect="1"/>
          </p:cNvGraphicFramePr>
          <p:nvPr>
            <p:extLst>
              <p:ext uri="{D42A27DB-BD31-4B8C-83A1-F6EECF244321}">
                <p14:modId xmlns:p14="http://schemas.microsoft.com/office/powerpoint/2010/main" val="1521124550"/>
              </p:ext>
            </p:extLst>
          </p:nvPr>
        </p:nvGraphicFramePr>
        <p:xfrm>
          <a:off x="4323425" y="2485480"/>
          <a:ext cx="2436813" cy="1065213"/>
        </p:xfrm>
        <a:graphic>
          <a:graphicData uri="http://schemas.openxmlformats.org/presentationml/2006/ole">
            <mc:AlternateContent xmlns:mc="http://schemas.openxmlformats.org/markup-compatibility/2006">
              <mc:Choice xmlns:v="urn:schemas-microsoft-com:vml" Requires="v">
                <p:oleObj name="Equation" r:id="rId4" imgW="1015920" imgH="444240" progId="Equation.DSMT4">
                  <p:embed/>
                </p:oleObj>
              </mc:Choice>
              <mc:Fallback>
                <p:oleObj name="Equation" r:id="rId4" imgW="1015920" imgH="444240" progId="Equation.DSMT4">
                  <p:embed/>
                  <p:pic>
                    <p:nvPicPr>
                      <p:cNvPr id="3" name="Object 5">
                        <a:extLst>
                          <a:ext uri="{FF2B5EF4-FFF2-40B4-BE49-F238E27FC236}">
                            <a16:creationId xmlns:a16="http://schemas.microsoft.com/office/drawing/2014/main" id="{5154F0AF-5D50-7A44-9A72-F2A2A281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425" y="248548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B827D467-B5E5-B4F1-5195-A897EB92396A}"/>
              </a:ext>
            </a:extLst>
          </p:cNvPr>
          <p:cNvGraphicFramePr>
            <a:graphicFrameLocks noChangeAspect="1"/>
          </p:cNvGraphicFramePr>
          <p:nvPr>
            <p:extLst>
              <p:ext uri="{D42A27DB-BD31-4B8C-83A1-F6EECF244321}">
                <p14:modId xmlns:p14="http://schemas.microsoft.com/office/powerpoint/2010/main" val="165184552"/>
              </p:ext>
            </p:extLst>
          </p:nvPr>
        </p:nvGraphicFramePr>
        <p:xfrm>
          <a:off x="4868217" y="4004771"/>
          <a:ext cx="1187450" cy="974725"/>
        </p:xfrm>
        <a:graphic>
          <a:graphicData uri="http://schemas.openxmlformats.org/presentationml/2006/ole">
            <mc:AlternateContent xmlns:mc="http://schemas.openxmlformats.org/markup-compatibility/2006">
              <mc:Choice xmlns:v="urn:schemas-microsoft-com:vml" Requires="v">
                <p:oleObj name="Equation" r:id="rId6" imgW="495000" imgH="406080" progId="Equation.DSMT4">
                  <p:embed/>
                </p:oleObj>
              </mc:Choice>
              <mc:Fallback>
                <p:oleObj name="Equation" r:id="rId6" imgW="495000" imgH="406080" progId="Equation.DSMT4">
                  <p:embed/>
                  <p:pic>
                    <p:nvPicPr>
                      <p:cNvPr id="4" name="Object 6">
                        <a:extLst>
                          <a:ext uri="{FF2B5EF4-FFF2-40B4-BE49-F238E27FC236}">
                            <a16:creationId xmlns:a16="http://schemas.microsoft.com/office/drawing/2014/main" id="{B827D467-B5E5-B4F1-5195-A897EB923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8217" y="4004771"/>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49D750AD-CFD9-8CDB-8925-0D35B6C34B51}"/>
              </a:ext>
            </a:extLst>
          </p:cNvPr>
          <p:cNvSpPr txBox="1"/>
          <p:nvPr/>
        </p:nvSpPr>
        <p:spPr>
          <a:xfrm>
            <a:off x="4735234" y="3678040"/>
            <a:ext cx="1453415" cy="369332"/>
          </a:xfrm>
          <a:prstGeom prst="rect">
            <a:avLst/>
          </a:prstGeom>
          <a:noFill/>
        </p:spPr>
        <p:txBody>
          <a:bodyPr wrap="square">
            <a:spAutoFit/>
          </a:bodyPr>
          <a:lstStyle/>
          <a:p>
            <a:pPr algn="ctr"/>
            <a:r>
              <a:rPr lang="en-US" altLang="en-US" sz="1800" dirty="0"/>
              <a:t>with</a:t>
            </a:r>
            <a:endParaRPr lang="en-US" dirty="0"/>
          </a:p>
        </p:txBody>
      </p:sp>
      <p:sp>
        <p:nvSpPr>
          <p:cNvPr id="6" name="TextBox 5">
            <a:extLst>
              <a:ext uri="{FF2B5EF4-FFF2-40B4-BE49-F238E27FC236}">
                <a16:creationId xmlns:a16="http://schemas.microsoft.com/office/drawing/2014/main" id="{0055ADA9-3A29-3890-5BEA-D9CE51316976}"/>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Tree>
    <p:extLst>
      <p:ext uri="{BB962C8B-B14F-4D97-AF65-F5344CB8AC3E}">
        <p14:creationId xmlns:p14="http://schemas.microsoft.com/office/powerpoint/2010/main" val="3034840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79336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are normally dominated by the certification requirements</a:t>
            </a:r>
          </a:p>
          <a:p>
            <a:pPr marL="0" indent="0" eaLnBrk="1" hangingPunct="1">
              <a:spcBef>
                <a:spcPct val="20000"/>
              </a:spcBef>
              <a:buNone/>
            </a:pPr>
            <a:endParaRPr lang="en-US" altLang="en-US" dirty="0"/>
          </a:p>
          <a:p>
            <a:pPr marL="0" indent="0" eaLnBrk="1" hangingPunct="1">
              <a:spcBef>
                <a:spcPct val="20000"/>
              </a:spcBef>
              <a:buNone/>
            </a:pPr>
            <a:r>
              <a:rPr lang="en-US" altLang="en-US" dirty="0"/>
              <a:t>Typical requirements relate to:</a:t>
            </a:r>
          </a:p>
          <a:p>
            <a:r>
              <a:rPr lang="en-US" altLang="en-US" sz="2000" dirty="0"/>
              <a:t>Climb out after take-off</a:t>
            </a:r>
          </a:p>
          <a:p>
            <a:r>
              <a:rPr lang="en-US" altLang="en-US" sz="2000" dirty="0"/>
              <a:t>All engines operating climb (AEO)</a:t>
            </a:r>
          </a:p>
          <a:p>
            <a:r>
              <a:rPr lang="en-US" altLang="en-US" sz="2000" dirty="0"/>
              <a:t>One engine inoperative climb (OEI)</a:t>
            </a:r>
          </a:p>
          <a:p>
            <a:r>
              <a:rPr lang="en-US" altLang="en-US" sz="2000" dirty="0"/>
              <a:t>Balked landing (rejected landing)</a:t>
            </a:r>
          </a:p>
          <a:p>
            <a:pPr marL="0" indent="0" eaLnBrk="1" hangingPunct="1">
              <a:spcBef>
                <a:spcPct val="20000"/>
              </a:spcBef>
              <a:buNone/>
            </a:pPr>
            <a:endParaRPr lang="en-US" altLang="en-US" sz="1400" dirty="0"/>
          </a:p>
          <a:p>
            <a:pPr marL="0" indent="0" eaLnBrk="1" hangingPunct="1">
              <a:spcBef>
                <a:spcPct val="20000"/>
              </a:spcBef>
              <a:buNone/>
            </a:pPr>
            <a:r>
              <a:rPr lang="en-US" altLang="en-US" dirty="0"/>
              <a:t>Climb requirements can be given in terms of</a:t>
            </a:r>
          </a:p>
          <a:p>
            <a:r>
              <a:rPr lang="en-US" altLang="en-US" sz="2000" dirty="0"/>
              <a:t>Climb rate, c (m/s)</a:t>
            </a:r>
          </a:p>
          <a:p>
            <a:r>
              <a:rPr lang="en-US" altLang="en-US" sz="2000" dirty="0"/>
              <a:t>Climb gradient, c/V (%)</a:t>
            </a:r>
            <a:endParaRPr lang="el-GR" altLang="en-US" sz="2000" dirty="0"/>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123328" y="4003425"/>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851523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in the airworthiness regulations</a:t>
            </a:r>
          </a:p>
          <a:p>
            <a:pPr marL="457200" indent="-457200" eaLnBrk="1" hangingPunct="1">
              <a:spcBef>
                <a:spcPct val="20000"/>
              </a:spcBef>
              <a:buFont typeface="+mj-lt"/>
              <a:buAutoNum type="arabicPeriod"/>
            </a:pPr>
            <a:r>
              <a:rPr lang="en-US" altLang="en-US" dirty="0"/>
              <a:t>First define the </a:t>
            </a:r>
            <a:r>
              <a:rPr lang="en-US" altLang="en-US" b="1" u="sng" dirty="0"/>
              <a:t>conditions</a:t>
            </a:r>
            <a:r>
              <a:rPr lang="en-US" altLang="en-US" dirty="0"/>
              <a:t> under which the climb requirement must be met. E.g.:</a:t>
            </a:r>
          </a:p>
          <a:p>
            <a:pPr marL="625475" lvl="1" indent="-119063"/>
            <a:r>
              <a:rPr lang="en-US" altLang="en-US" dirty="0"/>
              <a:t>Power setting</a:t>
            </a:r>
          </a:p>
          <a:p>
            <a:pPr marL="625475" lvl="1" indent="-119063"/>
            <a:r>
              <a:rPr lang="en-US" altLang="en-US" dirty="0"/>
              <a:t>Landing gear setting</a:t>
            </a:r>
          </a:p>
          <a:p>
            <a:pPr marL="625475" lvl="1" indent="-119063"/>
            <a:r>
              <a:rPr lang="en-US" altLang="en-US" dirty="0"/>
              <a:t>Flap setting</a:t>
            </a:r>
          </a:p>
          <a:p>
            <a:pPr marL="461963" lvl="1" indent="0">
              <a:buNone/>
              <a:tabLst>
                <a:tab pos="231775" algn="l"/>
              </a:tabLst>
            </a:pPr>
            <a:r>
              <a:rPr lang="en-US" altLang="en-US" sz="2400" dirty="0"/>
              <a:t>These settings determine the drag polar we need to use</a:t>
            </a:r>
          </a:p>
          <a:p>
            <a:pPr marL="461963" lvl="1" indent="0">
              <a:buNone/>
              <a:tabLst>
                <a:tab pos="231775" algn="l"/>
              </a:tabLst>
            </a:pPr>
            <a:endParaRPr lang="en-US" altLang="en-US" sz="2400" dirty="0"/>
          </a:p>
          <a:p>
            <a:pPr marL="457200" indent="-457200">
              <a:buFont typeface="+mj-lt"/>
              <a:buAutoNum type="arabicPeriod"/>
            </a:pPr>
            <a:r>
              <a:rPr lang="en-US" altLang="en-US" dirty="0"/>
              <a:t>Then the climb </a:t>
            </a:r>
            <a:r>
              <a:rPr lang="en-US" altLang="en-US" b="1" u="sng" dirty="0"/>
              <a:t>requirement</a:t>
            </a:r>
            <a:r>
              <a:rPr lang="en-US" altLang="en-US" dirty="0"/>
              <a:t> itself is discussed</a:t>
            </a:r>
          </a:p>
          <a:p>
            <a:endParaRPr lang="el-GR" altLang="en-US" sz="2000" dirty="0"/>
          </a:p>
          <a:p>
            <a:pPr marL="0" indent="0" eaLnBrk="1" hangingPunct="1">
              <a:spcBef>
                <a:spcPct val="20000"/>
              </a:spcBef>
              <a:buNone/>
            </a:pPr>
            <a:endParaRPr lang="en-US" altLang="en-US" dirty="0"/>
          </a:p>
        </p:txBody>
      </p:sp>
    </p:spTree>
    <p:extLst>
      <p:ext uri="{BB962C8B-B14F-4D97-AF65-F5344CB8AC3E}">
        <p14:creationId xmlns:p14="http://schemas.microsoft.com/office/powerpoint/2010/main" val="1509842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airworthiness regulations:</a:t>
            </a:r>
          </a:p>
          <a:p>
            <a:pPr marL="457200" indent="-457200" eaLnBrk="1" hangingPunct="1">
              <a:spcBef>
                <a:spcPct val="20000"/>
              </a:spcBef>
              <a:buFont typeface="+mj-lt"/>
              <a:buAutoNum type="arabicPeriod"/>
            </a:pPr>
            <a:r>
              <a:rPr lang="en-US" altLang="en-US" dirty="0"/>
              <a:t>Small aircraft:</a:t>
            </a:r>
          </a:p>
          <a:p>
            <a:pPr marL="682625" lvl="1" indent="-119063"/>
            <a:r>
              <a:rPr lang="en-US" altLang="en-US" sz="1600" dirty="0"/>
              <a:t>CS/JAR/FAR 23.65	Climb: all engines operating</a:t>
            </a:r>
          </a:p>
          <a:p>
            <a:pPr marL="682625" lvl="1" indent="-119063"/>
            <a:r>
              <a:rPr lang="en-US" altLang="en-US" sz="1600" dirty="0"/>
              <a:t>CS/JAR/FAR 23.66	Take-off climb: one-engine-inoperative</a:t>
            </a:r>
          </a:p>
          <a:p>
            <a:pPr marL="682625" lvl="1" indent="-119063"/>
            <a:r>
              <a:rPr lang="en-US" altLang="en-US" sz="1600" dirty="0"/>
              <a:t>CS/JAR/FAR 23.67	Climb: one-engine inoperative</a:t>
            </a:r>
          </a:p>
          <a:p>
            <a:pPr marL="682625" lvl="1" indent="-119063"/>
            <a:r>
              <a:rPr lang="en-US" altLang="en-US" sz="1600" dirty="0"/>
              <a:t>CS/JAR/FAR 23.69	</a:t>
            </a:r>
            <a:r>
              <a:rPr lang="en-US" altLang="en-US" sz="1600" dirty="0" err="1"/>
              <a:t>En</a:t>
            </a:r>
            <a:r>
              <a:rPr lang="en-US" altLang="en-US" sz="1600" dirty="0"/>
              <a:t>-route climb/descent</a:t>
            </a:r>
          </a:p>
          <a:p>
            <a:pPr marL="682625" lvl="1" indent="-119063"/>
            <a:r>
              <a:rPr lang="en-US" altLang="en-US" sz="1600" dirty="0"/>
              <a:t>CS/JAR/FAR 23.77	Balked landing</a:t>
            </a:r>
          </a:p>
          <a:p>
            <a:pPr marL="457200" indent="-457200" eaLnBrk="1" hangingPunct="1">
              <a:spcBef>
                <a:spcPct val="20000"/>
              </a:spcBef>
              <a:buFont typeface="+mj-lt"/>
              <a:buAutoNum type="arabicPeriod"/>
            </a:pPr>
            <a:r>
              <a:rPr lang="en-US" altLang="en-US" dirty="0"/>
              <a:t>Large aircraft:</a:t>
            </a:r>
          </a:p>
          <a:p>
            <a:pPr marL="682625" lvl="1" indent="-119063"/>
            <a:r>
              <a:rPr lang="en-US" altLang="en-US" sz="1600" dirty="0"/>
              <a:t>CS/JAR/FAR 25.111	Take-off path</a:t>
            </a:r>
          </a:p>
          <a:p>
            <a:pPr marL="682625" lvl="1" indent="-119063"/>
            <a:r>
              <a:rPr lang="en-US" altLang="en-US" sz="1600" dirty="0"/>
              <a:t>CS/JAR/FAR 25.115	Take-off flight path</a:t>
            </a:r>
          </a:p>
          <a:p>
            <a:pPr marL="682625" lvl="1" indent="-119063"/>
            <a:r>
              <a:rPr lang="en-US" altLang="en-US" sz="1600" dirty="0"/>
              <a:t>CS/JAR/FAR 25.117	Climb: general</a:t>
            </a:r>
          </a:p>
          <a:p>
            <a:pPr marL="682625" lvl="1" indent="-119063"/>
            <a:r>
              <a:rPr lang="en-US" altLang="en-US" sz="1600" dirty="0"/>
              <a:t>CS/JAR/FAR 25.119	Landing climb: all engines operating</a:t>
            </a:r>
          </a:p>
          <a:p>
            <a:pPr marL="682625" lvl="1" indent="-119063"/>
            <a:r>
              <a:rPr lang="en-US" altLang="en-US" sz="1600" dirty="0"/>
              <a:t>CS/JAR/FAR 25.121	Climb: one-engine inoperative</a:t>
            </a:r>
          </a:p>
          <a:p>
            <a:endParaRPr lang="el-GR" altLang="en-US" sz="2000" dirty="0"/>
          </a:p>
          <a:p>
            <a:pPr marL="0" indent="0" eaLnBrk="1" hangingPunct="1">
              <a:spcBef>
                <a:spcPct val="20000"/>
              </a:spcBef>
              <a:buNone/>
            </a:pPr>
            <a:endParaRPr lang="en-US" altLang="en-US" dirty="0"/>
          </a:p>
        </p:txBody>
      </p:sp>
      <p:sp>
        <p:nvSpPr>
          <p:cNvPr id="5" name="TextBox 4">
            <a:extLst>
              <a:ext uri="{FF2B5EF4-FFF2-40B4-BE49-F238E27FC236}">
                <a16:creationId xmlns:a16="http://schemas.microsoft.com/office/drawing/2014/main" id="{7EDCD4FB-02E9-4C3B-8FE9-D6DA55532431}"/>
              </a:ext>
            </a:extLst>
          </p:cNvPr>
          <p:cNvSpPr txBox="1"/>
          <p:nvPr/>
        </p:nvSpPr>
        <p:spPr>
          <a:xfrm>
            <a:off x="6941678" y="2395609"/>
            <a:ext cx="5171664" cy="4130361"/>
          </a:xfrm>
          <a:prstGeom prst="rect">
            <a:avLst/>
          </a:prstGeom>
          <a:noFill/>
        </p:spPr>
        <p:txBody>
          <a:bodyPr wrap="square">
            <a:spAutoFit/>
          </a:bodyPr>
          <a:lstStyle/>
          <a:p>
            <a:pPr eaLnBrk="1" hangingPunct="1">
              <a:spcBef>
                <a:spcPct val="20000"/>
              </a:spcBef>
            </a:pPr>
            <a:r>
              <a:rPr lang="en-US" altLang="en-US" sz="1600" u="sng" dirty="0"/>
              <a:t>Example regulation </a:t>
            </a:r>
            <a:r>
              <a:rPr lang="en-US" altLang="en-US" sz="1600" b="1" u="sng" dirty="0"/>
              <a:t>conditions</a:t>
            </a:r>
            <a:r>
              <a:rPr lang="en-US" altLang="en-US" sz="1600" u="sng" dirty="0"/>
              <a:t>:</a:t>
            </a:r>
          </a:p>
          <a:p>
            <a:pPr eaLnBrk="1" hangingPunct="1">
              <a:spcBef>
                <a:spcPts val="0"/>
              </a:spcBef>
              <a:buFontTx/>
              <a:buChar char="-"/>
            </a:pPr>
            <a:r>
              <a:rPr lang="en-US" altLang="en-US" sz="1600" dirty="0"/>
              <a:t>Not more than maximum continuous power on each engine</a:t>
            </a:r>
          </a:p>
          <a:p>
            <a:pPr eaLnBrk="1" hangingPunct="1">
              <a:spcBef>
                <a:spcPts val="0"/>
              </a:spcBef>
              <a:buFontTx/>
              <a:buChar char="-"/>
            </a:pPr>
            <a:r>
              <a:rPr lang="en-US" altLang="en-US" sz="1600" dirty="0"/>
              <a:t>The landing gear retracted</a:t>
            </a:r>
          </a:p>
          <a:p>
            <a:pPr eaLnBrk="1" hangingPunct="1">
              <a:spcBef>
                <a:spcPts val="0"/>
              </a:spcBef>
              <a:buFontTx/>
              <a:buChar char="-"/>
            </a:pPr>
            <a:r>
              <a:rPr lang="en-US" altLang="en-US" sz="1600" dirty="0"/>
              <a:t>The wing flaps in the take-off position(s)</a:t>
            </a:r>
          </a:p>
          <a:p>
            <a:pPr eaLnBrk="1" hangingPunct="1">
              <a:spcBef>
                <a:spcPts val="0"/>
              </a:spcBef>
              <a:buFontTx/>
              <a:buChar char="-"/>
            </a:pPr>
            <a:r>
              <a:rPr lang="en-US" altLang="en-US" sz="1600" dirty="0"/>
              <a:t>A climb speed not less than </a:t>
            </a:r>
          </a:p>
          <a:p>
            <a:pPr marL="225425" lvl="1">
              <a:spcBef>
                <a:spcPts val="0"/>
              </a:spcBef>
              <a:buFontTx/>
              <a:buChar char="-"/>
            </a:pPr>
            <a:r>
              <a:rPr lang="en-US" altLang="en-US" sz="1600" dirty="0"/>
              <a:t>the greater of 1.1 V</a:t>
            </a:r>
            <a:r>
              <a:rPr lang="en-US" altLang="en-US" sz="1600" baseline="-25000" dirty="0"/>
              <a:t>MC</a:t>
            </a:r>
            <a:r>
              <a:rPr lang="en-US" altLang="en-US" sz="1600" dirty="0"/>
              <a:t> or 1.2 V</a:t>
            </a:r>
            <a:r>
              <a:rPr lang="en-US" altLang="en-US" sz="1600" baseline="-25000" dirty="0"/>
              <a:t>S1</a:t>
            </a:r>
            <a:r>
              <a:rPr lang="en-US" altLang="en-US" sz="1600" dirty="0"/>
              <a:t> for twin-engine A/C </a:t>
            </a:r>
          </a:p>
          <a:p>
            <a:pPr marL="225425" lvl="1">
              <a:spcBef>
                <a:spcPts val="0"/>
              </a:spcBef>
              <a:buFontTx/>
              <a:buChar char="-"/>
            </a:pPr>
            <a:r>
              <a:rPr lang="en-US" altLang="en-US" sz="1600" dirty="0"/>
              <a:t>1.2 V</a:t>
            </a:r>
            <a:r>
              <a:rPr lang="en-US" altLang="en-US" sz="1600" baseline="-25000" dirty="0"/>
              <a:t>S1</a:t>
            </a:r>
            <a:r>
              <a:rPr lang="en-US" altLang="en-US" sz="1600" dirty="0"/>
              <a:t> for single engine A/C</a:t>
            </a:r>
          </a:p>
          <a:p>
            <a:pPr marL="225425" lvl="1">
              <a:spcBef>
                <a:spcPct val="20000"/>
              </a:spcBef>
              <a:buFontTx/>
              <a:buChar char="-"/>
            </a:pPr>
            <a:endParaRPr lang="en-US" altLang="en-US" sz="1600" dirty="0"/>
          </a:p>
          <a:p>
            <a:pPr eaLnBrk="1" hangingPunct="1">
              <a:spcBef>
                <a:spcPct val="20000"/>
              </a:spcBef>
            </a:pPr>
            <a:r>
              <a:rPr lang="en-US" altLang="en-US" sz="1600" u="sng" dirty="0"/>
              <a:t>Example regulation </a:t>
            </a:r>
            <a:r>
              <a:rPr lang="en-US" altLang="en-US" sz="1600" b="1" u="sng" dirty="0"/>
              <a:t>Requirement</a:t>
            </a:r>
            <a:r>
              <a:rPr lang="en-US" altLang="en-US" sz="1600" u="sng" dirty="0"/>
              <a:t>:</a:t>
            </a:r>
          </a:p>
          <a:p>
            <a:pPr eaLnBrk="1" hangingPunct="1">
              <a:spcBef>
                <a:spcPts val="0"/>
              </a:spcBef>
            </a:pPr>
            <a:r>
              <a:rPr lang="en-US" altLang="en-US" sz="1600" dirty="0"/>
              <a:t>When the maximum mass is 2721 kg or less: Steady gradient of climb at sea level of at least</a:t>
            </a:r>
          </a:p>
          <a:p>
            <a:pPr lvl="1" eaLnBrk="1" hangingPunct="1">
              <a:spcBef>
                <a:spcPts val="0"/>
              </a:spcBef>
              <a:buFontTx/>
              <a:buChar char="-"/>
            </a:pPr>
            <a:r>
              <a:rPr lang="en-US" altLang="en-US" sz="1600" dirty="0"/>
              <a:t>8.3 % for landplanes</a:t>
            </a:r>
          </a:p>
          <a:p>
            <a:pPr lvl="1" eaLnBrk="1" hangingPunct="1">
              <a:spcBef>
                <a:spcPts val="0"/>
              </a:spcBef>
              <a:buFontTx/>
              <a:buChar char="-"/>
            </a:pPr>
            <a:r>
              <a:rPr lang="en-US" altLang="en-US" sz="1600" dirty="0"/>
              <a:t>6.7 % for seaplanes</a:t>
            </a:r>
          </a:p>
          <a:p>
            <a:pPr marL="225425" lvl="1">
              <a:spcBef>
                <a:spcPct val="20000"/>
              </a:spcBef>
              <a:buFontTx/>
              <a:buChar char="-"/>
            </a:pPr>
            <a:endParaRPr lang="en-US" altLang="en-US" sz="1600" dirty="0"/>
          </a:p>
          <a:p>
            <a:pPr marL="225425" lvl="1">
              <a:spcBef>
                <a:spcPct val="20000"/>
              </a:spcBef>
              <a:buFontTx/>
              <a:buChar char="-"/>
            </a:pPr>
            <a:endParaRPr lang="en-US" altLang="en-US" sz="1600" dirty="0"/>
          </a:p>
        </p:txBody>
      </p:sp>
      <p:cxnSp>
        <p:nvCxnSpPr>
          <p:cNvPr id="7" name="Straight Arrow Connector 6">
            <a:extLst>
              <a:ext uri="{FF2B5EF4-FFF2-40B4-BE49-F238E27FC236}">
                <a16:creationId xmlns:a16="http://schemas.microsoft.com/office/drawing/2014/main" id="{B1604235-C2FB-4886-BA9C-20D813FAFE37}"/>
              </a:ext>
            </a:extLst>
          </p:cNvPr>
          <p:cNvCxnSpPr/>
          <p:nvPr/>
        </p:nvCxnSpPr>
        <p:spPr>
          <a:xfrm>
            <a:off x="5810865" y="2576052"/>
            <a:ext cx="101272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2DE6BEB6-D7AE-4ED8-B4ED-09E89A556F54}"/>
              </a:ext>
            </a:extLst>
          </p:cNvPr>
          <p:cNvPicPr>
            <a:picLocks noChangeAspect="1"/>
          </p:cNvPicPr>
          <p:nvPr/>
        </p:nvPicPr>
        <p:blipFill>
          <a:blip r:embed="rId3"/>
          <a:stretch>
            <a:fillRect/>
          </a:stretch>
        </p:blipFill>
        <p:spPr>
          <a:xfrm>
            <a:off x="11260400" y="1493970"/>
            <a:ext cx="688908" cy="615749"/>
          </a:xfrm>
          <a:prstGeom prst="rect">
            <a:avLst/>
          </a:prstGeom>
        </p:spPr>
      </p:pic>
      <p:cxnSp>
        <p:nvCxnSpPr>
          <p:cNvPr id="10" name="Straight Arrow Connector 9">
            <a:extLst>
              <a:ext uri="{FF2B5EF4-FFF2-40B4-BE49-F238E27FC236}">
                <a16:creationId xmlns:a16="http://schemas.microsoft.com/office/drawing/2014/main" id="{A372F5B5-C643-48F1-88B8-AA151E95D6AD}"/>
              </a:ext>
            </a:extLst>
          </p:cNvPr>
          <p:cNvCxnSpPr>
            <a:cxnSpLocks/>
          </p:cNvCxnSpPr>
          <p:nvPr/>
        </p:nvCxnSpPr>
        <p:spPr>
          <a:xfrm>
            <a:off x="6508955" y="4601497"/>
            <a:ext cx="31463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A95EFD96-941A-495D-ABBF-348C69094089}"/>
              </a:ext>
            </a:extLst>
          </p:cNvPr>
          <p:cNvCxnSpPr>
            <a:cxnSpLocks/>
          </p:cNvCxnSpPr>
          <p:nvPr/>
        </p:nvCxnSpPr>
        <p:spPr>
          <a:xfrm flipV="1">
            <a:off x="6508955" y="2576053"/>
            <a:ext cx="0" cy="2025444"/>
          </a:xfrm>
          <a:prstGeom prst="straightConnector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245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To determine how climb requirements translate to the diagram:</a:t>
            </a:r>
          </a:p>
          <a:p>
            <a:r>
              <a:rPr lang="en-US" altLang="en-US" sz="2000" dirty="0"/>
              <a:t>By definition:</a:t>
            </a:r>
          </a:p>
          <a:p>
            <a:endParaRPr lang="en-US" altLang="en-US" sz="2000" dirty="0"/>
          </a:p>
          <a:p>
            <a:endParaRPr lang="en-US" altLang="en-US" sz="2000" dirty="0"/>
          </a:p>
          <a:p>
            <a:r>
              <a:rPr lang="en-US" altLang="en-US" sz="2000" dirty="0"/>
              <a:t>From performance theory, we know:</a:t>
            </a:r>
          </a:p>
          <a:p>
            <a:endParaRPr lang="en-US" altLang="en-US" sz="2000" dirty="0"/>
          </a:p>
          <a:p>
            <a:endParaRPr lang="en-US" altLang="en-US" sz="2000" dirty="0"/>
          </a:p>
          <a:p>
            <a:endParaRPr lang="en-US" altLang="en-US" sz="2000" dirty="0"/>
          </a:p>
          <a:p>
            <a:r>
              <a:rPr lang="en-US" altLang="en-US" sz="2000" dirty="0"/>
              <a:t>Therefore:</a:t>
            </a:r>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254213" y="2318670"/>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19" name="Object 5">
            <a:extLst>
              <a:ext uri="{FF2B5EF4-FFF2-40B4-BE49-F238E27FC236}">
                <a16:creationId xmlns:a16="http://schemas.microsoft.com/office/drawing/2014/main" id="{6D9C8D98-613A-4AEE-8E94-FE2E3FFEB5E8}"/>
              </a:ext>
            </a:extLst>
          </p:cNvPr>
          <p:cNvGraphicFramePr>
            <a:graphicFrameLocks noChangeAspect="1"/>
          </p:cNvGraphicFramePr>
          <p:nvPr>
            <p:extLst>
              <p:ext uri="{D42A27DB-BD31-4B8C-83A1-F6EECF244321}">
                <p14:modId xmlns:p14="http://schemas.microsoft.com/office/powerpoint/2010/main" val="3004911583"/>
              </p:ext>
            </p:extLst>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19" name="Object 5">
                        <a:extLst>
                          <a:ext uri="{FF2B5EF4-FFF2-40B4-BE49-F238E27FC236}">
                            <a16:creationId xmlns:a16="http://schemas.microsoft.com/office/drawing/2014/main" id="{6D9C8D98-613A-4AEE-8E94-FE2E3FFEB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DEBEC623-273F-4055-9266-B34D92A6F96D}"/>
              </a:ext>
            </a:extLst>
          </p:cNvPr>
          <p:cNvGraphicFramePr>
            <a:graphicFrameLocks noChangeAspect="1"/>
          </p:cNvGraphicFramePr>
          <p:nvPr>
            <p:extLst>
              <p:ext uri="{D42A27DB-BD31-4B8C-83A1-F6EECF244321}">
                <p14:modId xmlns:p14="http://schemas.microsoft.com/office/powerpoint/2010/main" val="3941725845"/>
              </p:ext>
            </p:extLst>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0" name="Object 9">
                        <a:extLst>
                          <a:ext uri="{FF2B5EF4-FFF2-40B4-BE49-F238E27FC236}">
                            <a16:creationId xmlns:a16="http://schemas.microsoft.com/office/drawing/2014/main" id="{DEBEC623-273F-4055-9266-B34D92A6F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a:extLst>
              <a:ext uri="{FF2B5EF4-FFF2-40B4-BE49-F238E27FC236}">
                <a16:creationId xmlns:a16="http://schemas.microsoft.com/office/drawing/2014/main" id="{7BD24C96-BDF9-4145-B2DD-6DA593F4FC25}"/>
              </a:ext>
            </a:extLst>
          </p:cNvPr>
          <p:cNvGraphicFramePr>
            <a:graphicFrameLocks noChangeAspect="1"/>
          </p:cNvGraphicFramePr>
          <p:nvPr>
            <p:extLst>
              <p:ext uri="{D42A27DB-BD31-4B8C-83A1-F6EECF244321}">
                <p14:modId xmlns:p14="http://schemas.microsoft.com/office/powerpoint/2010/main" val="2660436161"/>
              </p:ext>
            </p:extLst>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1" name="Object 8">
                        <a:extLst>
                          <a:ext uri="{FF2B5EF4-FFF2-40B4-BE49-F238E27FC236}">
                            <a16:creationId xmlns:a16="http://schemas.microsoft.com/office/drawing/2014/main" id="{7BD24C96-BDF9-4145-B2DD-6DA593F4FC25}"/>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74311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propeller aircraft we know:</a:t>
            </a:r>
          </a:p>
          <a:p>
            <a:endParaRPr lang="en-US" altLang="en-US" sz="2000" dirty="0"/>
          </a:p>
          <a:p>
            <a:endParaRPr lang="en-US" altLang="en-US" sz="2000" dirty="0"/>
          </a:p>
          <a:p>
            <a:r>
              <a:rPr lang="en-US" altLang="en-US" sz="2000" dirty="0"/>
              <a:t>Assuming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9480392" y="1177665"/>
            <a:ext cx="27116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br</a:t>
            </a:r>
            <a:r>
              <a:rPr lang="en-US" altLang="en-US" sz="1600" dirty="0">
                <a:latin typeface="+mn-lt"/>
                <a:cs typeface="Tahoma" panose="020B0604030504040204" pitchFamily="34" charset="0"/>
              </a:rPr>
              <a:t> = Brake/shaft Power</a:t>
            </a:r>
          </a:p>
          <a:p>
            <a:pPr marL="285750" indent="-285750">
              <a:buFont typeface="Arial" panose="020B0604020202020204" pitchFamily="34" charset="0"/>
              <a:buChar char="•"/>
            </a:pPr>
            <a:r>
              <a:rPr lang="en-US" altLang="en-US" sz="1600" dirty="0">
                <a:latin typeface="+mn-lt"/>
                <a:cs typeface="Tahoma" panose="020B0604030504040204" pitchFamily="34" charset="0"/>
              </a:rPr>
              <a:t>Ƞ</a:t>
            </a:r>
            <a:r>
              <a:rPr lang="en-US" altLang="en-US" sz="1600" baseline="-25000" dirty="0">
                <a:latin typeface="+mn-lt"/>
                <a:cs typeface="Tahoma" panose="020B0604030504040204" pitchFamily="34" charset="0"/>
              </a:rPr>
              <a:t>p </a:t>
            </a:r>
            <a:r>
              <a:rPr lang="en-US" altLang="en-US" sz="1600" dirty="0">
                <a:latin typeface="+mn-lt"/>
                <a:cs typeface="Tahoma" panose="020B0604030504040204" pitchFamily="34" charset="0"/>
              </a:rPr>
              <a:t>= Propulsive efficiency</a:t>
            </a:r>
          </a:p>
        </p:txBody>
      </p:sp>
      <p:graphicFrame>
        <p:nvGraphicFramePr>
          <p:cNvPr id="22" name="Object 4">
            <a:extLst>
              <a:ext uri="{FF2B5EF4-FFF2-40B4-BE49-F238E27FC236}">
                <a16:creationId xmlns:a16="http://schemas.microsoft.com/office/drawing/2014/main" id="{8E8ABB06-B3B4-4B6B-ACC5-A778B7AC79E6}"/>
              </a:ext>
            </a:extLst>
          </p:cNvPr>
          <p:cNvGraphicFramePr>
            <a:graphicFrameLocks noChangeAspect="1"/>
          </p:cNvGraphicFramePr>
          <p:nvPr>
            <p:extLst>
              <p:ext uri="{D42A27DB-BD31-4B8C-83A1-F6EECF244321}">
                <p14:modId xmlns:p14="http://schemas.microsoft.com/office/powerpoint/2010/main" val="2053220439"/>
              </p:ext>
            </p:extLst>
          </p:nvPr>
        </p:nvGraphicFramePr>
        <p:xfrm>
          <a:off x="3119438" y="2146300"/>
          <a:ext cx="1287462" cy="461963"/>
        </p:xfrm>
        <a:graphic>
          <a:graphicData uri="http://schemas.openxmlformats.org/presentationml/2006/ole">
            <mc:AlternateContent xmlns:mc="http://schemas.openxmlformats.org/markup-compatibility/2006">
              <mc:Choice xmlns:v="urn:schemas-microsoft-com:vml" Requires="v">
                <p:oleObj name="Equation" r:id="rId3" imgW="672840" imgH="241200" progId="Equation.DSMT4">
                  <p:embed/>
                </p:oleObj>
              </mc:Choice>
              <mc:Fallback>
                <p:oleObj name="Equation" r:id="rId3" imgW="672840" imgH="241200" progId="Equation.DSMT4">
                  <p:embed/>
                  <p:pic>
                    <p:nvPicPr>
                      <p:cNvPr id="22" name="Object 4">
                        <a:extLst>
                          <a:ext uri="{FF2B5EF4-FFF2-40B4-BE49-F238E27FC236}">
                            <a16:creationId xmlns:a16="http://schemas.microsoft.com/office/drawing/2014/main" id="{8E8ABB06-B3B4-4B6B-ACC5-A778B7AC79E6}"/>
                          </a:ext>
                        </a:extLst>
                      </p:cNvPr>
                      <p:cNvPicPr>
                        <a:picLocks noChangeAspect="1" noChangeArrowheads="1"/>
                      </p:cNvPicPr>
                      <p:nvPr/>
                    </p:nvPicPr>
                    <p:blipFill>
                      <a:blip r:embed="rId4"/>
                      <a:srcRect/>
                      <a:stretch>
                        <a:fillRect/>
                      </a:stretch>
                    </p:blipFill>
                    <p:spPr bwMode="auto">
                      <a:xfrm>
                        <a:off x="3119438" y="2146300"/>
                        <a:ext cx="1287462" cy="461963"/>
                      </a:xfrm>
                      <a:prstGeom prst="rect">
                        <a:avLst/>
                      </a:prstGeom>
                      <a:noFill/>
                      <a:ln>
                        <a:noFill/>
                      </a:ln>
                      <a:effectLst/>
                    </p:spPr>
                  </p:pic>
                </p:oleObj>
              </mc:Fallback>
            </mc:AlternateContent>
          </a:graphicData>
        </a:graphic>
      </p:graphicFrame>
      <p:graphicFrame>
        <p:nvGraphicFramePr>
          <p:cNvPr id="23" name="Object 7">
            <a:extLst>
              <a:ext uri="{FF2B5EF4-FFF2-40B4-BE49-F238E27FC236}">
                <a16:creationId xmlns:a16="http://schemas.microsoft.com/office/drawing/2014/main" id="{B4DC446F-7AE5-4488-BDD9-BD03F39D75D8}"/>
              </a:ext>
            </a:extLst>
          </p:cNvPr>
          <p:cNvGraphicFramePr>
            <a:graphicFrameLocks noChangeAspect="1"/>
          </p:cNvGraphicFramePr>
          <p:nvPr>
            <p:extLst>
              <p:ext uri="{D42A27DB-BD31-4B8C-83A1-F6EECF244321}">
                <p14:modId xmlns:p14="http://schemas.microsoft.com/office/powerpoint/2010/main" val="4178894816"/>
              </p:ext>
            </p:extLst>
          </p:nvPr>
        </p:nvGraphicFramePr>
        <p:xfrm>
          <a:off x="7639050" y="2033588"/>
          <a:ext cx="2746375" cy="687387"/>
        </p:xfrm>
        <a:graphic>
          <a:graphicData uri="http://schemas.openxmlformats.org/presentationml/2006/ole">
            <mc:AlternateContent xmlns:mc="http://schemas.openxmlformats.org/markup-compatibility/2006">
              <mc:Choice xmlns:v="urn:schemas-microsoft-com:vml" Requires="v">
                <p:oleObj name="Equation" r:id="rId5" imgW="1625400" imgH="406080" progId="Equation.DSMT4">
                  <p:embed/>
                </p:oleObj>
              </mc:Choice>
              <mc:Fallback>
                <p:oleObj name="Equation" r:id="rId5" imgW="1625400" imgH="406080" progId="Equation.DSMT4">
                  <p:embed/>
                  <p:pic>
                    <p:nvPicPr>
                      <p:cNvPr id="23" name="Object 7">
                        <a:extLst>
                          <a:ext uri="{FF2B5EF4-FFF2-40B4-BE49-F238E27FC236}">
                            <a16:creationId xmlns:a16="http://schemas.microsoft.com/office/drawing/2014/main" id="{B4DC446F-7AE5-4488-BDD9-BD03F39D75D8}"/>
                          </a:ext>
                        </a:extLst>
                      </p:cNvPr>
                      <p:cNvPicPr>
                        <a:picLocks noChangeAspect="1" noChangeArrowheads="1"/>
                      </p:cNvPicPr>
                      <p:nvPr/>
                    </p:nvPicPr>
                    <p:blipFill>
                      <a:blip r:embed="rId6"/>
                      <a:srcRect/>
                      <a:stretch>
                        <a:fillRect/>
                      </a:stretch>
                    </p:blipFill>
                    <p:spPr bwMode="auto">
                      <a:xfrm>
                        <a:off x="7639050" y="2033588"/>
                        <a:ext cx="2746375" cy="687387"/>
                      </a:xfrm>
                      <a:prstGeom prst="rect">
                        <a:avLst/>
                      </a:prstGeom>
                      <a:noFill/>
                      <a:ln>
                        <a:noFill/>
                      </a:ln>
                      <a:effectLst/>
                    </p:spPr>
                  </p:pic>
                </p:oleObj>
              </mc:Fallback>
            </mc:AlternateContent>
          </a:graphicData>
        </a:graphic>
      </p:graphicFrame>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extLst>
              <p:ext uri="{D42A27DB-BD31-4B8C-83A1-F6EECF244321}">
                <p14:modId xmlns:p14="http://schemas.microsoft.com/office/powerpoint/2010/main" val="427099942"/>
              </p:ext>
            </p:extLst>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7" imgW="1422360" imgH="406080" progId="Equation.DSMT4">
                  <p:embed/>
                </p:oleObj>
              </mc:Choice>
              <mc:Fallback>
                <p:oleObj name="Equation" r:id="rId7"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8"/>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extLst>
              <p:ext uri="{D42A27DB-BD31-4B8C-83A1-F6EECF244321}">
                <p14:modId xmlns:p14="http://schemas.microsoft.com/office/powerpoint/2010/main" val="1857568534"/>
              </p:ext>
            </p:extLst>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9" imgW="1015920" imgH="482400" progId="Equation.DSMT4">
                  <p:embed/>
                </p:oleObj>
              </mc:Choice>
              <mc:Fallback>
                <p:oleObj name="Equation" r:id="rId9"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10"/>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28" name="Object 4">
            <a:extLst>
              <a:ext uri="{FF2B5EF4-FFF2-40B4-BE49-F238E27FC236}">
                <a16:creationId xmlns:a16="http://schemas.microsoft.com/office/drawing/2014/main" id="{2DACDF2A-75CF-4FA0-A3BF-1DD4FADBB9A4}"/>
              </a:ext>
            </a:extLst>
          </p:cNvPr>
          <p:cNvGraphicFramePr>
            <a:graphicFrameLocks noChangeAspect="1"/>
          </p:cNvGraphicFramePr>
          <p:nvPr>
            <p:extLst>
              <p:ext uri="{D42A27DB-BD31-4B8C-83A1-F6EECF244321}">
                <p14:modId xmlns:p14="http://schemas.microsoft.com/office/powerpoint/2010/main" val="857340897"/>
              </p:ext>
            </p:extLst>
          </p:nvPr>
        </p:nvGraphicFramePr>
        <p:xfrm>
          <a:off x="531813" y="4521200"/>
          <a:ext cx="5197475" cy="1370013"/>
        </p:xfrm>
        <a:graphic>
          <a:graphicData uri="http://schemas.openxmlformats.org/presentationml/2006/ole">
            <mc:AlternateContent xmlns:mc="http://schemas.openxmlformats.org/markup-compatibility/2006">
              <mc:Choice xmlns:v="urn:schemas-microsoft-com:vml" Requires="v">
                <p:oleObj name="Equation" r:id="rId11" imgW="3327120" imgH="876240" progId="Equation.DSMT4">
                  <p:embed/>
                </p:oleObj>
              </mc:Choice>
              <mc:Fallback>
                <p:oleObj name="Equation" r:id="rId11" imgW="3327120" imgH="876240" progId="Equation.DSMT4">
                  <p:embed/>
                  <p:pic>
                    <p:nvPicPr>
                      <p:cNvPr id="28" name="Object 4">
                        <a:extLst>
                          <a:ext uri="{FF2B5EF4-FFF2-40B4-BE49-F238E27FC236}">
                            <a16:creationId xmlns:a16="http://schemas.microsoft.com/office/drawing/2014/main" id="{2DACDF2A-75CF-4FA0-A3BF-1DD4FADBB9A4}"/>
                          </a:ext>
                        </a:extLst>
                      </p:cNvPr>
                      <p:cNvPicPr>
                        <a:picLocks noChangeAspect="1" noChangeArrowheads="1"/>
                      </p:cNvPicPr>
                      <p:nvPr/>
                    </p:nvPicPr>
                    <p:blipFill>
                      <a:blip r:embed="rId12"/>
                      <a:srcRect/>
                      <a:stretch>
                        <a:fillRect/>
                      </a:stretch>
                    </p:blipFill>
                    <p:spPr bwMode="auto">
                      <a:xfrm>
                        <a:off x="531813" y="4521200"/>
                        <a:ext cx="5197475" cy="1370013"/>
                      </a:xfrm>
                      <a:prstGeom prst="rect">
                        <a:avLst/>
                      </a:prstGeom>
                      <a:noFill/>
                      <a:ln>
                        <a:noFill/>
                      </a:ln>
                      <a:effectLst/>
                    </p:spPr>
                  </p:pic>
                </p:oleObj>
              </mc:Fallback>
            </mc:AlternateContent>
          </a:graphicData>
        </a:graphic>
      </p:graphicFrame>
      <p:sp>
        <p:nvSpPr>
          <p:cNvPr id="30" name="Rectangle 10">
            <a:extLst>
              <a:ext uri="{FF2B5EF4-FFF2-40B4-BE49-F238E27FC236}">
                <a16:creationId xmlns:a16="http://schemas.microsoft.com/office/drawing/2014/main" id="{C06DD136-96A3-4A69-BA89-0D86F7898FE2}"/>
              </a:ext>
            </a:extLst>
          </p:cNvPr>
          <p:cNvSpPr>
            <a:spLocks noChangeArrowheads="1"/>
          </p:cNvSpPr>
          <p:nvPr/>
        </p:nvSpPr>
        <p:spPr bwMode="auto">
          <a:xfrm>
            <a:off x="6031530" y="4994418"/>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1969396741"/>
              </p:ext>
            </p:extLst>
          </p:nvPr>
        </p:nvGraphicFramePr>
        <p:xfrm>
          <a:off x="7656513" y="4540250"/>
          <a:ext cx="3276600" cy="1441450"/>
        </p:xfrm>
        <a:graphic>
          <a:graphicData uri="http://schemas.openxmlformats.org/presentationml/2006/ole">
            <mc:AlternateContent xmlns:mc="http://schemas.openxmlformats.org/markup-compatibility/2006">
              <mc:Choice xmlns:v="urn:schemas-microsoft-com:vml" Requires="v">
                <p:oleObj name="Equation" r:id="rId13" imgW="1993680" imgH="876240" progId="Equation.DSMT4">
                  <p:embed/>
                </p:oleObj>
              </mc:Choice>
              <mc:Fallback>
                <p:oleObj name="Equation" r:id="rId13" imgW="199368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14"/>
                      <a:srcRect/>
                      <a:stretch>
                        <a:fillRect/>
                      </a:stretch>
                    </p:blipFill>
                    <p:spPr bwMode="auto">
                      <a:xfrm>
                        <a:off x="7656513" y="4540250"/>
                        <a:ext cx="3276600" cy="1441450"/>
                      </a:xfrm>
                      <a:prstGeom prst="rect">
                        <a:avLst/>
                      </a:prstGeom>
                      <a:noFill/>
                      <a:ln>
                        <a:noFill/>
                      </a:ln>
                      <a:effectLst/>
                    </p:spPr>
                  </p:pic>
                </p:oleObj>
              </mc:Fallback>
            </mc:AlternateContent>
          </a:graphicData>
        </a:graphic>
      </p:graphicFrame>
      <p:grpSp>
        <p:nvGrpSpPr>
          <p:cNvPr id="8" name="Group 7">
            <a:extLst>
              <a:ext uri="{FF2B5EF4-FFF2-40B4-BE49-F238E27FC236}">
                <a16:creationId xmlns:a16="http://schemas.microsoft.com/office/drawing/2014/main" id="{7CCB350F-72E3-99AA-C0DC-17CA8AD82568}"/>
              </a:ext>
            </a:extLst>
          </p:cNvPr>
          <p:cNvGrpSpPr/>
          <p:nvPr/>
        </p:nvGrpSpPr>
        <p:grpSpPr>
          <a:xfrm>
            <a:off x="1853584" y="4139193"/>
            <a:ext cx="492369" cy="513251"/>
            <a:chOff x="1992923" y="4081463"/>
            <a:chExt cx="492369" cy="513251"/>
          </a:xfrm>
        </p:grpSpPr>
        <p:cxnSp>
          <p:nvCxnSpPr>
            <p:cNvPr id="6" name="Straight Arrow Connector 5">
              <a:extLst>
                <a:ext uri="{FF2B5EF4-FFF2-40B4-BE49-F238E27FC236}">
                  <a16:creationId xmlns:a16="http://schemas.microsoft.com/office/drawing/2014/main" id="{94ACDF99-C82F-54FB-596B-C77C951D951F}"/>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3092DB9-A9AE-B58C-F374-FEBEC878C632}"/>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9" name="Group 8">
            <a:extLst>
              <a:ext uri="{FF2B5EF4-FFF2-40B4-BE49-F238E27FC236}">
                <a16:creationId xmlns:a16="http://schemas.microsoft.com/office/drawing/2014/main" id="{0805597B-3488-92B9-E6FB-C42B11309717}"/>
              </a:ext>
            </a:extLst>
          </p:cNvPr>
          <p:cNvGrpSpPr/>
          <p:nvPr/>
        </p:nvGrpSpPr>
        <p:grpSpPr>
          <a:xfrm>
            <a:off x="10886812" y="2191231"/>
            <a:ext cx="613763" cy="369332"/>
            <a:chOff x="1871529" y="4081463"/>
            <a:chExt cx="613763" cy="369332"/>
          </a:xfrm>
        </p:grpSpPr>
        <p:cxnSp>
          <p:nvCxnSpPr>
            <p:cNvPr id="10" name="Straight Arrow Connector 9">
              <a:extLst>
                <a:ext uri="{FF2B5EF4-FFF2-40B4-BE49-F238E27FC236}">
                  <a16:creationId xmlns:a16="http://schemas.microsoft.com/office/drawing/2014/main" id="{867DE50D-324E-21E5-16FF-90A21F0109E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E334B13-3DBC-AB65-7605-F1ABB85DAE2B}"/>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13" name="Group 12">
            <a:extLst>
              <a:ext uri="{FF2B5EF4-FFF2-40B4-BE49-F238E27FC236}">
                <a16:creationId xmlns:a16="http://schemas.microsoft.com/office/drawing/2014/main" id="{1E2E329A-ECF4-E19A-FCC2-DDFEC7BBB203}"/>
              </a:ext>
            </a:extLst>
          </p:cNvPr>
          <p:cNvGrpSpPr/>
          <p:nvPr/>
        </p:nvGrpSpPr>
        <p:grpSpPr>
          <a:xfrm>
            <a:off x="9447195" y="3484046"/>
            <a:ext cx="613763" cy="369332"/>
            <a:chOff x="1871529" y="4081463"/>
            <a:chExt cx="613763" cy="369332"/>
          </a:xfrm>
        </p:grpSpPr>
        <p:cxnSp>
          <p:nvCxnSpPr>
            <p:cNvPr id="14" name="Straight Arrow Connector 13">
              <a:extLst>
                <a:ext uri="{FF2B5EF4-FFF2-40B4-BE49-F238E27FC236}">
                  <a16:creationId xmlns:a16="http://schemas.microsoft.com/office/drawing/2014/main" id="{2F28618B-CCFE-B2A9-FDCE-6F0E9AF0A88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AEF7857-1648-6830-B173-E951BB3B82AD}"/>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6" name="Group 15">
            <a:extLst>
              <a:ext uri="{FF2B5EF4-FFF2-40B4-BE49-F238E27FC236}">
                <a16:creationId xmlns:a16="http://schemas.microsoft.com/office/drawing/2014/main" id="{4FA644FA-BB2D-7106-08B1-62F10241B99E}"/>
              </a:ext>
            </a:extLst>
          </p:cNvPr>
          <p:cNvGrpSpPr/>
          <p:nvPr/>
        </p:nvGrpSpPr>
        <p:grpSpPr>
          <a:xfrm>
            <a:off x="2820737" y="4264099"/>
            <a:ext cx="468923" cy="501528"/>
            <a:chOff x="2016369" y="4081463"/>
            <a:chExt cx="468923" cy="501528"/>
          </a:xfrm>
        </p:grpSpPr>
        <p:cxnSp>
          <p:nvCxnSpPr>
            <p:cNvPr id="17" name="Straight Arrow Connector 16">
              <a:extLst>
                <a:ext uri="{FF2B5EF4-FFF2-40B4-BE49-F238E27FC236}">
                  <a16:creationId xmlns:a16="http://schemas.microsoft.com/office/drawing/2014/main" id="{C5FEE6D1-EAA8-291A-9F97-83CCBFD8269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52096BC-C2E3-495A-F58F-FEE6C4DAA584}"/>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9" name="Group 18">
            <a:extLst>
              <a:ext uri="{FF2B5EF4-FFF2-40B4-BE49-F238E27FC236}">
                <a16:creationId xmlns:a16="http://schemas.microsoft.com/office/drawing/2014/main" id="{5FBFA75D-34C6-B543-56B8-440907A4F1AB}"/>
              </a:ext>
            </a:extLst>
          </p:cNvPr>
          <p:cNvGrpSpPr/>
          <p:nvPr/>
        </p:nvGrpSpPr>
        <p:grpSpPr>
          <a:xfrm>
            <a:off x="2052876" y="5575880"/>
            <a:ext cx="492368" cy="451393"/>
            <a:chOff x="1992924" y="3999402"/>
            <a:chExt cx="492368" cy="451393"/>
          </a:xfrm>
        </p:grpSpPr>
        <p:cxnSp>
          <p:nvCxnSpPr>
            <p:cNvPr id="20" name="Straight Arrow Connector 19">
              <a:extLst>
                <a:ext uri="{FF2B5EF4-FFF2-40B4-BE49-F238E27FC236}">
                  <a16:creationId xmlns:a16="http://schemas.microsoft.com/office/drawing/2014/main" id="{534C5E9E-5693-4D86-AC01-22D61ACD1BBB}"/>
                </a:ext>
              </a:extLst>
            </p:cNvPr>
            <p:cNvCxnSpPr>
              <a:cxnSpLocks/>
            </p:cNvCxnSpPr>
            <p:nvPr/>
          </p:nvCxnSpPr>
          <p:spPr>
            <a:xfrm flipH="1" flipV="1">
              <a:off x="1992924" y="3999402"/>
              <a:ext cx="257906" cy="22860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369A1B4-7C74-632A-EEE6-C6101A228DEA}"/>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2" name="Group 31">
            <a:extLst>
              <a:ext uri="{FF2B5EF4-FFF2-40B4-BE49-F238E27FC236}">
                <a16:creationId xmlns:a16="http://schemas.microsoft.com/office/drawing/2014/main" id="{C4664E27-5D4D-4E17-7114-3C6E2B799A8C}"/>
              </a:ext>
            </a:extLst>
          </p:cNvPr>
          <p:cNvGrpSpPr/>
          <p:nvPr/>
        </p:nvGrpSpPr>
        <p:grpSpPr>
          <a:xfrm>
            <a:off x="5218104" y="3484046"/>
            <a:ext cx="613763" cy="369332"/>
            <a:chOff x="1871529" y="4081463"/>
            <a:chExt cx="613763" cy="369332"/>
          </a:xfrm>
        </p:grpSpPr>
        <p:cxnSp>
          <p:nvCxnSpPr>
            <p:cNvPr id="33" name="Straight Arrow Connector 32">
              <a:extLst>
                <a:ext uri="{FF2B5EF4-FFF2-40B4-BE49-F238E27FC236}">
                  <a16:creationId xmlns:a16="http://schemas.microsoft.com/office/drawing/2014/main" id="{D1F4794F-08FD-404B-9773-A4C41A7ABC4F}"/>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142DDC0-9C8A-6E10-D013-0FD7B8D0AF29}"/>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5" name="Group 34">
            <a:extLst>
              <a:ext uri="{FF2B5EF4-FFF2-40B4-BE49-F238E27FC236}">
                <a16:creationId xmlns:a16="http://schemas.microsoft.com/office/drawing/2014/main" id="{72628CE1-A29B-AA40-87D2-61B3BB050436}"/>
              </a:ext>
            </a:extLst>
          </p:cNvPr>
          <p:cNvGrpSpPr/>
          <p:nvPr/>
        </p:nvGrpSpPr>
        <p:grpSpPr>
          <a:xfrm>
            <a:off x="5147414" y="2191231"/>
            <a:ext cx="613763" cy="369332"/>
            <a:chOff x="1871529" y="4081463"/>
            <a:chExt cx="613763" cy="369332"/>
          </a:xfrm>
        </p:grpSpPr>
        <p:cxnSp>
          <p:nvCxnSpPr>
            <p:cNvPr id="36" name="Straight Arrow Connector 35">
              <a:extLst>
                <a:ext uri="{FF2B5EF4-FFF2-40B4-BE49-F238E27FC236}">
                  <a16:creationId xmlns:a16="http://schemas.microsoft.com/office/drawing/2014/main" id="{D0A259DD-5199-9EEC-C73F-25AE81E28F16}"/>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47AC6F42-4679-D7CD-7866-78EC1E401EB6}"/>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grpSp>
        <p:nvGrpSpPr>
          <p:cNvPr id="38" name="Group 37">
            <a:extLst>
              <a:ext uri="{FF2B5EF4-FFF2-40B4-BE49-F238E27FC236}">
                <a16:creationId xmlns:a16="http://schemas.microsoft.com/office/drawing/2014/main" id="{494499BB-1746-709B-FC0B-CDBD8D344850}"/>
              </a:ext>
            </a:extLst>
          </p:cNvPr>
          <p:cNvGrpSpPr/>
          <p:nvPr/>
        </p:nvGrpSpPr>
        <p:grpSpPr>
          <a:xfrm>
            <a:off x="8181059" y="4362259"/>
            <a:ext cx="492369" cy="513251"/>
            <a:chOff x="1992923" y="4081463"/>
            <a:chExt cx="492369" cy="513251"/>
          </a:xfrm>
        </p:grpSpPr>
        <p:cxnSp>
          <p:nvCxnSpPr>
            <p:cNvPr id="39" name="Straight Arrow Connector 38">
              <a:extLst>
                <a:ext uri="{FF2B5EF4-FFF2-40B4-BE49-F238E27FC236}">
                  <a16:creationId xmlns:a16="http://schemas.microsoft.com/office/drawing/2014/main" id="{B8235F62-AB9D-2B2C-31B9-0797CC74DF77}"/>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97E62DC-A9A0-0342-FFC4-133CB84E0C4D}"/>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66637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 the climb rate c, we must maximize:</a:t>
            </a:r>
          </a:p>
          <a:p>
            <a:endParaRPr lang="en-US" altLang="en-US" sz="2000" dirty="0"/>
          </a:p>
          <a:p>
            <a:endParaRPr lang="en-US" altLang="en-US" sz="2000" dirty="0"/>
          </a:p>
          <a:p>
            <a:endParaRPr lang="en-US" altLang="en-US" sz="2000" dirty="0"/>
          </a:p>
          <a:p>
            <a:endParaRPr lang="en-US" altLang="en-US" sz="2000" dirty="0"/>
          </a:p>
          <a:p>
            <a:r>
              <a:rPr lang="en-US" altLang="en-US" sz="2000" dirty="0"/>
              <a:t>Which means we must maximize:</a:t>
            </a:r>
          </a:p>
          <a:p>
            <a:endParaRPr lang="en-US" altLang="en-US" sz="2000" dirty="0"/>
          </a:p>
          <a:p>
            <a:endParaRPr lang="en-US" altLang="en-US" sz="2000" dirty="0"/>
          </a:p>
          <a:p>
            <a:r>
              <a:rPr lang="en-US" altLang="en-US" sz="2000" dirty="0"/>
              <a:t>Assuming </a:t>
            </a:r>
          </a:p>
          <a:p>
            <a:pPr marL="0" indent="0" eaLnBrk="1" hangingPunct="1">
              <a:spcBef>
                <a:spcPct val="20000"/>
              </a:spcBef>
              <a:buNone/>
            </a:pPr>
            <a:endParaRPr lang="en-US" altLang="en-US" dirty="0"/>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211160421"/>
              </p:ext>
            </p:extLst>
          </p:nvPr>
        </p:nvGraphicFramePr>
        <p:xfrm>
          <a:off x="4718050" y="1987550"/>
          <a:ext cx="2378075" cy="1441450"/>
        </p:xfrm>
        <a:graphic>
          <a:graphicData uri="http://schemas.openxmlformats.org/presentationml/2006/ole">
            <mc:AlternateContent xmlns:mc="http://schemas.openxmlformats.org/markup-compatibility/2006">
              <mc:Choice xmlns:v="urn:schemas-microsoft-com:vml" Requires="v">
                <p:oleObj name="Equation" r:id="rId3" imgW="1447560" imgH="876240" progId="Equation.DSMT4">
                  <p:embed/>
                </p:oleObj>
              </mc:Choice>
              <mc:Fallback>
                <p:oleObj name="Equation" r:id="rId3" imgW="144756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4"/>
                      <a:srcRect/>
                      <a:stretch>
                        <a:fillRect/>
                      </a:stretch>
                    </p:blipFill>
                    <p:spPr bwMode="auto">
                      <a:xfrm>
                        <a:off x="4718050" y="1987550"/>
                        <a:ext cx="2378075" cy="1441450"/>
                      </a:xfrm>
                      <a:prstGeom prst="rect">
                        <a:avLst/>
                      </a:prstGeom>
                      <a:noFill/>
                      <a:ln>
                        <a:noFill/>
                      </a:ln>
                      <a:effectLst/>
                    </p:spPr>
                  </p:pic>
                </p:oleObj>
              </mc:Fallback>
            </mc:AlternateContent>
          </a:graphicData>
        </a:graphic>
      </p:graphicFrame>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182966186"/>
              </p:ext>
            </p:extLst>
          </p:nvPr>
        </p:nvGraphicFramePr>
        <p:xfrm>
          <a:off x="5756275" y="3725699"/>
          <a:ext cx="679450" cy="842963"/>
        </p:xfrm>
        <a:graphic>
          <a:graphicData uri="http://schemas.openxmlformats.org/presentationml/2006/ole">
            <mc:AlternateContent xmlns:mc="http://schemas.openxmlformats.org/markup-compatibility/2006">
              <mc:Choice xmlns:v="urn:schemas-microsoft-com:vml" Requires="v">
                <p:oleObj name="Equation" r:id="rId5" imgW="368280" imgH="457200" progId="Equation.DSMT4">
                  <p:embed/>
                </p:oleObj>
              </mc:Choice>
              <mc:Fallback>
                <p:oleObj name="Equation" r:id="rId5"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6275" y="3725699"/>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192675867"/>
              </p:ext>
            </p:extLst>
          </p:nvPr>
        </p:nvGraphicFramePr>
        <p:xfrm>
          <a:off x="4764786" y="4916615"/>
          <a:ext cx="2114362" cy="924259"/>
        </p:xfrm>
        <a:graphic>
          <a:graphicData uri="http://schemas.openxmlformats.org/presentationml/2006/ole">
            <mc:AlternateContent xmlns:mc="http://schemas.openxmlformats.org/markup-compatibility/2006">
              <mc:Choice xmlns:v="urn:schemas-microsoft-com:vml" Requires="v">
                <p:oleObj name="Equation" r:id="rId7" imgW="1015920" imgH="444240" progId="Equation.DSMT4">
                  <p:embed/>
                </p:oleObj>
              </mc:Choice>
              <mc:Fallback>
                <p:oleObj name="Equation" r:id="rId7"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4786" y="4916615"/>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4047598795"/>
              </p:ext>
            </p:extLst>
          </p:nvPr>
        </p:nvGraphicFramePr>
        <p:xfrm>
          <a:off x="8756687" y="5077300"/>
          <a:ext cx="1897063" cy="561975"/>
        </p:xfrm>
        <a:graphic>
          <a:graphicData uri="http://schemas.openxmlformats.org/presentationml/2006/ole">
            <mc:AlternateContent xmlns:mc="http://schemas.openxmlformats.org/markup-compatibility/2006">
              <mc:Choice xmlns:v="urn:schemas-microsoft-com:vml" Requires="v">
                <p:oleObj name="Equation" r:id="rId9" imgW="1028520" imgH="304560" progId="Equation.DSMT4">
                  <p:embed/>
                </p:oleObj>
              </mc:Choice>
              <mc:Fallback>
                <p:oleObj name="Equation" r:id="rId9"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6687" y="507730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729464469"/>
              </p:ext>
            </p:extLst>
          </p:nvPr>
        </p:nvGraphicFramePr>
        <p:xfrm>
          <a:off x="1548841" y="5175674"/>
          <a:ext cx="1169988" cy="468312"/>
        </p:xfrm>
        <a:graphic>
          <a:graphicData uri="http://schemas.openxmlformats.org/presentationml/2006/ole">
            <mc:AlternateContent xmlns:mc="http://schemas.openxmlformats.org/markup-compatibility/2006">
              <mc:Choice xmlns:v="urn:schemas-microsoft-com:vml" Requires="v">
                <p:oleObj name="Equation" r:id="rId11" imgW="634680" imgH="253800" progId="Equation.DSMT4">
                  <p:embed/>
                </p:oleObj>
              </mc:Choice>
              <mc:Fallback>
                <p:oleObj name="Equation" r:id="rId11"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8841" y="517567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5173621"/>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5173621"/>
            <a:ext cx="1426210" cy="369332"/>
          </a:xfrm>
          <a:prstGeom prst="rect">
            <a:avLst/>
          </a:prstGeom>
          <a:noFill/>
        </p:spPr>
        <p:txBody>
          <a:bodyPr wrap="square">
            <a:spAutoFit/>
          </a:bodyPr>
          <a:lstStyle/>
          <a:p>
            <a:r>
              <a:rPr lang="en-US" altLang="en-US" sz="1800" dirty="0"/>
              <a:t>, we get</a:t>
            </a:r>
          </a:p>
        </p:txBody>
      </p:sp>
    </p:spTree>
    <p:extLst>
      <p:ext uri="{BB962C8B-B14F-4D97-AF65-F5344CB8AC3E}">
        <p14:creationId xmlns:p14="http://schemas.microsoft.com/office/powerpoint/2010/main" val="213586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These diagrams contain information that accounts for the following requirements:</a:t>
            </a:r>
          </a:p>
          <a:p>
            <a:pPr marL="457200" indent="-457200" eaLnBrk="1" hangingPunct="1">
              <a:spcBef>
                <a:spcPct val="20000"/>
              </a:spcBef>
              <a:buFont typeface="+mj-lt"/>
              <a:buAutoNum type="arabicPeriod"/>
            </a:pPr>
            <a:r>
              <a:rPr lang="en-US" altLang="en-US" dirty="0"/>
              <a:t>Stall speed</a:t>
            </a:r>
          </a:p>
          <a:p>
            <a:pPr marL="457200" indent="-457200" eaLnBrk="1" hangingPunct="1">
              <a:spcBef>
                <a:spcPct val="20000"/>
              </a:spcBef>
              <a:buFont typeface="+mj-lt"/>
              <a:buAutoNum type="arabicPeriod"/>
            </a:pPr>
            <a:r>
              <a:rPr lang="en-US" altLang="en-US" dirty="0"/>
              <a:t>Take-off distance</a:t>
            </a:r>
          </a:p>
          <a:p>
            <a:pPr marL="457200" indent="-457200" eaLnBrk="1" hangingPunct="1">
              <a:spcBef>
                <a:spcPct val="20000"/>
              </a:spcBef>
              <a:buFont typeface="+mj-lt"/>
              <a:buAutoNum type="arabicPeriod"/>
            </a:pPr>
            <a:r>
              <a:rPr lang="en-US" altLang="en-US" dirty="0"/>
              <a:t>Landing distance</a:t>
            </a:r>
          </a:p>
          <a:p>
            <a:pPr marL="457200" indent="-457200" eaLnBrk="1" hangingPunct="1">
              <a:spcBef>
                <a:spcPct val="20000"/>
              </a:spcBef>
              <a:buFont typeface="+mj-lt"/>
              <a:buAutoNum type="arabicPeriod"/>
            </a:pPr>
            <a:r>
              <a:rPr lang="en-US" altLang="en-US" dirty="0"/>
              <a:t>Climb speed &amp; rate behavior</a:t>
            </a:r>
          </a:p>
          <a:p>
            <a:pPr marL="457200" indent="-457200" eaLnBrk="1" hangingPunct="1">
              <a:spcBef>
                <a:spcPct val="20000"/>
              </a:spcBef>
              <a:buFont typeface="+mj-lt"/>
              <a:buAutoNum type="arabicPeriod"/>
            </a:pPr>
            <a:r>
              <a:rPr lang="en-US" altLang="en-US" dirty="0"/>
              <a:t>Maneuvering behavior</a:t>
            </a:r>
          </a:p>
          <a:p>
            <a:pPr marL="457200" indent="-457200" eaLnBrk="1" hangingPunct="1">
              <a:spcBef>
                <a:spcPct val="20000"/>
              </a:spcBef>
              <a:buFont typeface="+mj-lt"/>
              <a:buAutoNum type="arabicPeriod"/>
            </a:pPr>
            <a:r>
              <a:rPr lang="en-US" altLang="en-US" dirty="0"/>
              <a:t>Cruise speed</a:t>
            </a:r>
          </a:p>
          <a:p>
            <a:pPr marL="0" indent="0" eaLnBrk="1" hangingPunct="1">
              <a:spcBef>
                <a:spcPct val="20000"/>
              </a:spcBef>
              <a:buNone/>
            </a:pPr>
            <a:endParaRPr lang="en-US" dirty="0"/>
          </a:p>
        </p:txBody>
      </p:sp>
      <p:grpSp>
        <p:nvGrpSpPr>
          <p:cNvPr id="19" name="Group 5">
            <a:extLst>
              <a:ext uri="{FF2B5EF4-FFF2-40B4-BE49-F238E27FC236}">
                <a16:creationId xmlns:a16="http://schemas.microsoft.com/office/drawing/2014/main" id="{227C9301-6C93-4045-B52B-36F17522C820}"/>
              </a:ext>
            </a:extLst>
          </p:cNvPr>
          <p:cNvGrpSpPr>
            <a:grpSpLocks/>
          </p:cNvGrpSpPr>
          <p:nvPr/>
        </p:nvGrpSpPr>
        <p:grpSpPr bwMode="auto">
          <a:xfrm>
            <a:off x="8122444" y="2600476"/>
            <a:ext cx="3567112" cy="2471738"/>
            <a:chOff x="2937" y="2112"/>
            <a:chExt cx="2247" cy="1557"/>
          </a:xfrm>
        </p:grpSpPr>
        <p:sp>
          <p:nvSpPr>
            <p:cNvPr id="21" name="Line 7">
              <a:extLst>
                <a:ext uri="{FF2B5EF4-FFF2-40B4-BE49-F238E27FC236}">
                  <a16:creationId xmlns:a16="http://schemas.microsoft.com/office/drawing/2014/main" id="{F19E0A70-B4BE-46E8-A7F3-334B83A35616}"/>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2" name="Line 8">
              <a:extLst>
                <a:ext uri="{FF2B5EF4-FFF2-40B4-BE49-F238E27FC236}">
                  <a16:creationId xmlns:a16="http://schemas.microsoft.com/office/drawing/2014/main" id="{D1A72D97-E06B-43EC-9653-382431353DBC}"/>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 name="Text Box 9">
              <a:extLst>
                <a:ext uri="{FF2B5EF4-FFF2-40B4-BE49-F238E27FC236}">
                  <a16:creationId xmlns:a16="http://schemas.microsoft.com/office/drawing/2014/main" id="{D19C9E55-C523-48B3-8F89-A72511724234}"/>
                </a:ext>
              </a:extLst>
            </p:cNvPr>
            <p:cNvSpPr txBox="1">
              <a:spLocks noChangeArrowheads="1"/>
            </p:cNvSpPr>
            <p:nvPr/>
          </p:nvSpPr>
          <p:spPr bwMode="auto">
            <a:xfrm>
              <a:off x="2937" y="220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W/P</a:t>
              </a:r>
            </a:p>
          </p:txBody>
        </p:sp>
        <p:sp>
          <p:nvSpPr>
            <p:cNvPr id="24" name="Text Box 10">
              <a:extLst>
                <a:ext uri="{FF2B5EF4-FFF2-40B4-BE49-F238E27FC236}">
                  <a16:creationId xmlns:a16="http://schemas.microsoft.com/office/drawing/2014/main" id="{71279A2C-800B-4BBA-8CBD-09B396B19366}"/>
                </a:ext>
              </a:extLst>
            </p:cNvPr>
            <p:cNvSpPr txBox="1">
              <a:spLocks noChangeArrowheads="1"/>
            </p:cNvSpPr>
            <p:nvPr/>
          </p:nvSpPr>
          <p:spPr bwMode="auto">
            <a:xfrm>
              <a:off x="4715"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grpSp>
        <p:nvGrpSpPr>
          <p:cNvPr id="25" name="Group 11">
            <a:extLst>
              <a:ext uri="{FF2B5EF4-FFF2-40B4-BE49-F238E27FC236}">
                <a16:creationId xmlns:a16="http://schemas.microsoft.com/office/drawing/2014/main" id="{F7C96C42-B4AC-4450-BA5B-2AD48045769D}"/>
              </a:ext>
            </a:extLst>
          </p:cNvPr>
          <p:cNvGrpSpPr>
            <a:grpSpLocks/>
          </p:cNvGrpSpPr>
          <p:nvPr/>
        </p:nvGrpSpPr>
        <p:grpSpPr bwMode="auto">
          <a:xfrm>
            <a:off x="4012010" y="2600476"/>
            <a:ext cx="3551238" cy="2471738"/>
            <a:chOff x="19" y="2112"/>
            <a:chExt cx="2237" cy="1557"/>
          </a:xfrm>
        </p:grpSpPr>
        <p:sp>
          <p:nvSpPr>
            <p:cNvPr id="26" name="Line 12">
              <a:extLst>
                <a:ext uri="{FF2B5EF4-FFF2-40B4-BE49-F238E27FC236}">
                  <a16:creationId xmlns:a16="http://schemas.microsoft.com/office/drawing/2014/main" id="{775962EA-5730-4829-870D-A61D17A533B8}"/>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7" name="Line 13">
              <a:extLst>
                <a:ext uri="{FF2B5EF4-FFF2-40B4-BE49-F238E27FC236}">
                  <a16:creationId xmlns:a16="http://schemas.microsoft.com/office/drawing/2014/main" id="{FDFD61B5-B9F0-481F-8B00-8C5FCD13BC73}"/>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8" name="Text Box 14">
              <a:extLst>
                <a:ext uri="{FF2B5EF4-FFF2-40B4-BE49-F238E27FC236}">
                  <a16:creationId xmlns:a16="http://schemas.microsoft.com/office/drawing/2014/main" id="{1A9101D3-1B1B-43B5-B7DB-EF1EE9AE5E92}"/>
                </a:ext>
              </a:extLst>
            </p:cNvPr>
            <p:cNvSpPr txBox="1">
              <a:spLocks noChangeArrowheads="1"/>
            </p:cNvSpPr>
            <p:nvPr/>
          </p:nvSpPr>
          <p:spPr bwMode="auto">
            <a:xfrm>
              <a:off x="19" y="2208"/>
              <a:ext cx="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T/W</a:t>
              </a:r>
            </a:p>
          </p:txBody>
        </p:sp>
        <p:sp>
          <p:nvSpPr>
            <p:cNvPr id="29" name="Text Box 15">
              <a:extLst>
                <a:ext uri="{FF2B5EF4-FFF2-40B4-BE49-F238E27FC236}">
                  <a16:creationId xmlns:a16="http://schemas.microsoft.com/office/drawing/2014/main" id="{635C3AE5-5462-4A03-BCFF-71DC4AD65CE5}"/>
                </a:ext>
              </a:extLst>
            </p:cNvPr>
            <p:cNvSpPr txBox="1">
              <a:spLocks noChangeArrowheads="1"/>
            </p:cNvSpPr>
            <p:nvPr/>
          </p:nvSpPr>
          <p:spPr bwMode="auto">
            <a:xfrm>
              <a:off x="1787"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sp>
        <p:nvSpPr>
          <p:cNvPr id="31" name="TextBox 30">
            <a:extLst>
              <a:ext uri="{FF2B5EF4-FFF2-40B4-BE49-F238E27FC236}">
                <a16:creationId xmlns:a16="http://schemas.microsoft.com/office/drawing/2014/main" id="{B2603080-F0D1-48B5-AC19-59F09E32DBD6}"/>
              </a:ext>
            </a:extLst>
          </p:cNvPr>
          <p:cNvSpPr txBox="1"/>
          <p:nvPr/>
        </p:nvSpPr>
        <p:spPr>
          <a:xfrm>
            <a:off x="4665663" y="2214126"/>
            <a:ext cx="2860674" cy="369332"/>
          </a:xfrm>
          <a:prstGeom prst="rect">
            <a:avLst/>
          </a:prstGeom>
          <a:noFill/>
        </p:spPr>
        <p:txBody>
          <a:bodyPr wrap="square">
            <a:spAutoFit/>
          </a:bodyPr>
          <a:lstStyle/>
          <a:p>
            <a:pPr algn="ctr"/>
            <a:r>
              <a:rPr lang="en-US" b="1" dirty="0">
                <a:latin typeface="+mn-lt"/>
              </a:rPr>
              <a:t>For jet aircraft:</a:t>
            </a:r>
          </a:p>
        </p:txBody>
      </p:sp>
      <p:sp>
        <p:nvSpPr>
          <p:cNvPr id="32" name="TextBox 31">
            <a:extLst>
              <a:ext uri="{FF2B5EF4-FFF2-40B4-BE49-F238E27FC236}">
                <a16:creationId xmlns:a16="http://schemas.microsoft.com/office/drawing/2014/main" id="{CA954CC6-299F-4E23-8228-5EF3DD7B37D8}"/>
              </a:ext>
            </a:extLst>
          </p:cNvPr>
          <p:cNvSpPr txBox="1"/>
          <p:nvPr/>
        </p:nvSpPr>
        <p:spPr>
          <a:xfrm>
            <a:off x="8783070" y="2200975"/>
            <a:ext cx="3069772" cy="369332"/>
          </a:xfrm>
          <a:prstGeom prst="rect">
            <a:avLst/>
          </a:prstGeom>
          <a:noFill/>
        </p:spPr>
        <p:txBody>
          <a:bodyPr wrap="square">
            <a:spAutoFit/>
          </a:bodyPr>
          <a:lstStyle/>
          <a:p>
            <a:pPr algn="ctr"/>
            <a:r>
              <a:rPr lang="en-US" b="1" dirty="0">
                <a:latin typeface="+mn-lt"/>
              </a:rPr>
              <a:t>For propeller aircraft:</a:t>
            </a:r>
          </a:p>
        </p:txBody>
      </p:sp>
      <p:sp>
        <p:nvSpPr>
          <p:cNvPr id="17" name="Rectangle 16">
            <a:extLst>
              <a:ext uri="{FF2B5EF4-FFF2-40B4-BE49-F238E27FC236}">
                <a16:creationId xmlns:a16="http://schemas.microsoft.com/office/drawing/2014/main" id="{7D6CE449-50EA-4773-B1A9-2642A3767925}"/>
              </a:ext>
            </a:extLst>
          </p:cNvPr>
          <p:cNvSpPr/>
          <p:nvPr/>
        </p:nvSpPr>
        <p:spPr>
          <a:xfrm>
            <a:off x="6672943"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588D0EA-81D0-4DA1-84FA-E7906CC4C37B}"/>
              </a:ext>
            </a:extLst>
          </p:cNvPr>
          <p:cNvSpPr/>
          <p:nvPr/>
        </p:nvSpPr>
        <p:spPr>
          <a:xfrm rot="14400000">
            <a:off x="5927533" y="2380964"/>
            <a:ext cx="511607" cy="294820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oon 33">
            <a:extLst>
              <a:ext uri="{FF2B5EF4-FFF2-40B4-BE49-F238E27FC236}">
                <a16:creationId xmlns:a16="http://schemas.microsoft.com/office/drawing/2014/main" id="{E65D676A-3376-419E-85A3-60C53BC342FB}"/>
              </a:ext>
            </a:extLst>
          </p:cNvPr>
          <p:cNvSpPr/>
          <p:nvPr/>
        </p:nvSpPr>
        <p:spPr>
          <a:xfrm rot="17495278">
            <a:off x="6319556" y="1952226"/>
            <a:ext cx="388550"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693A2A-0137-45AB-A816-3D5C22E047A0}"/>
              </a:ext>
            </a:extLst>
          </p:cNvPr>
          <p:cNvSpPr/>
          <p:nvPr/>
        </p:nvSpPr>
        <p:spPr>
          <a:xfrm rot="5400000">
            <a:off x="6185790" y="2427386"/>
            <a:ext cx="276353" cy="2881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FD80E5-0622-4211-A470-75E4AA880537}"/>
              </a:ext>
            </a:extLst>
          </p:cNvPr>
          <p:cNvSpPr/>
          <p:nvPr/>
        </p:nvSpPr>
        <p:spPr>
          <a:xfrm>
            <a:off x="11010988"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Moon 36">
            <a:extLst>
              <a:ext uri="{FF2B5EF4-FFF2-40B4-BE49-F238E27FC236}">
                <a16:creationId xmlns:a16="http://schemas.microsoft.com/office/drawing/2014/main" id="{1044CE78-D415-405B-9EF8-72BE6FA7FF66}"/>
              </a:ext>
            </a:extLst>
          </p:cNvPr>
          <p:cNvSpPr/>
          <p:nvPr/>
        </p:nvSpPr>
        <p:spPr>
          <a:xfrm rot="17495278">
            <a:off x="10245472" y="2079352"/>
            <a:ext cx="661984"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oon 37">
            <a:extLst>
              <a:ext uri="{FF2B5EF4-FFF2-40B4-BE49-F238E27FC236}">
                <a16:creationId xmlns:a16="http://schemas.microsoft.com/office/drawing/2014/main" id="{A74387AA-112C-4176-9A8C-DBD0CA2F9C57}"/>
              </a:ext>
            </a:extLst>
          </p:cNvPr>
          <p:cNvSpPr/>
          <p:nvPr/>
        </p:nvSpPr>
        <p:spPr>
          <a:xfrm rot="16678760">
            <a:off x="10526588" y="2495065"/>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Box 14">
            <a:extLst>
              <a:ext uri="{FF2B5EF4-FFF2-40B4-BE49-F238E27FC236}">
                <a16:creationId xmlns:a16="http://schemas.microsoft.com/office/drawing/2014/main" id="{3B2D6D2E-ACD6-44CB-9985-8829CBDF6EC3}"/>
              </a:ext>
            </a:extLst>
          </p:cNvPr>
          <p:cNvSpPr txBox="1">
            <a:spLocks noChangeArrowheads="1"/>
          </p:cNvSpPr>
          <p:nvPr/>
        </p:nvSpPr>
        <p:spPr bwMode="auto">
          <a:xfrm>
            <a:off x="6743063" y="4120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2" name="Text Box 14">
            <a:extLst>
              <a:ext uri="{FF2B5EF4-FFF2-40B4-BE49-F238E27FC236}">
                <a16:creationId xmlns:a16="http://schemas.microsoft.com/office/drawing/2014/main" id="{EF195FFA-9BB6-4549-B51D-43A4EE4B8BF9}"/>
              </a:ext>
            </a:extLst>
          </p:cNvPr>
          <p:cNvSpPr txBox="1">
            <a:spLocks noChangeArrowheads="1"/>
          </p:cNvSpPr>
          <p:nvPr/>
        </p:nvSpPr>
        <p:spPr bwMode="auto">
          <a:xfrm>
            <a:off x="11098798" y="290222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8" name="Text Box 14">
            <a:extLst>
              <a:ext uri="{FF2B5EF4-FFF2-40B4-BE49-F238E27FC236}">
                <a16:creationId xmlns:a16="http://schemas.microsoft.com/office/drawing/2014/main" id="{2AE17DBE-8560-4C71-BFC7-3417E58B3776}"/>
              </a:ext>
            </a:extLst>
          </p:cNvPr>
          <p:cNvSpPr txBox="1">
            <a:spLocks noChangeArrowheads="1"/>
          </p:cNvSpPr>
          <p:nvPr/>
        </p:nvSpPr>
        <p:spPr bwMode="auto">
          <a:xfrm>
            <a:off x="4994722" y="4106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49" name="Text Box 14">
            <a:extLst>
              <a:ext uri="{FF2B5EF4-FFF2-40B4-BE49-F238E27FC236}">
                <a16:creationId xmlns:a16="http://schemas.microsoft.com/office/drawing/2014/main" id="{BF0307A2-A3F2-4A4A-9045-453A907C0A0D}"/>
              </a:ext>
            </a:extLst>
          </p:cNvPr>
          <p:cNvSpPr txBox="1">
            <a:spLocks noChangeArrowheads="1"/>
          </p:cNvSpPr>
          <p:nvPr/>
        </p:nvSpPr>
        <p:spPr bwMode="auto">
          <a:xfrm>
            <a:off x="9781534" y="261584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50" name="Rectangle 49">
            <a:extLst>
              <a:ext uri="{FF2B5EF4-FFF2-40B4-BE49-F238E27FC236}">
                <a16:creationId xmlns:a16="http://schemas.microsoft.com/office/drawing/2014/main" id="{43238C7C-D54D-4CB6-8946-53299A7F71E5}"/>
              </a:ext>
            </a:extLst>
          </p:cNvPr>
          <p:cNvSpPr/>
          <p:nvPr/>
        </p:nvSpPr>
        <p:spPr>
          <a:xfrm>
            <a:off x="10750065"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 Box 14">
            <a:extLst>
              <a:ext uri="{FF2B5EF4-FFF2-40B4-BE49-F238E27FC236}">
                <a16:creationId xmlns:a16="http://schemas.microsoft.com/office/drawing/2014/main" id="{81EC6C7F-5C0A-4D75-A5F1-34CA75573EA2}"/>
              </a:ext>
            </a:extLst>
          </p:cNvPr>
          <p:cNvSpPr txBox="1">
            <a:spLocks noChangeArrowheads="1"/>
          </p:cNvSpPr>
          <p:nvPr/>
        </p:nvSpPr>
        <p:spPr bwMode="auto">
          <a:xfrm>
            <a:off x="10740546"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3" name="Rectangle 52">
            <a:extLst>
              <a:ext uri="{FF2B5EF4-FFF2-40B4-BE49-F238E27FC236}">
                <a16:creationId xmlns:a16="http://schemas.microsoft.com/office/drawing/2014/main" id="{0BB9A918-515C-4C1E-B044-7BA13529389A}"/>
              </a:ext>
            </a:extLst>
          </p:cNvPr>
          <p:cNvSpPr/>
          <p:nvPr/>
        </p:nvSpPr>
        <p:spPr>
          <a:xfrm>
            <a:off x="7146909"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 Box 14">
            <a:extLst>
              <a:ext uri="{FF2B5EF4-FFF2-40B4-BE49-F238E27FC236}">
                <a16:creationId xmlns:a16="http://schemas.microsoft.com/office/drawing/2014/main" id="{C1D8FFAE-E7DD-4E80-9B04-19C6673CF4C3}"/>
              </a:ext>
            </a:extLst>
          </p:cNvPr>
          <p:cNvSpPr txBox="1">
            <a:spLocks noChangeArrowheads="1"/>
          </p:cNvSpPr>
          <p:nvPr/>
        </p:nvSpPr>
        <p:spPr bwMode="auto">
          <a:xfrm>
            <a:off x="7137390"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5" name="Text Box 14">
            <a:extLst>
              <a:ext uri="{FF2B5EF4-FFF2-40B4-BE49-F238E27FC236}">
                <a16:creationId xmlns:a16="http://schemas.microsoft.com/office/drawing/2014/main" id="{EB147AB1-BAF8-4BF5-AA81-A5980615E5E4}"/>
              </a:ext>
            </a:extLst>
          </p:cNvPr>
          <p:cNvSpPr txBox="1">
            <a:spLocks noChangeArrowheads="1"/>
          </p:cNvSpPr>
          <p:nvPr/>
        </p:nvSpPr>
        <p:spPr bwMode="auto">
          <a:xfrm>
            <a:off x="9472998" y="320056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6" name="Text Box 14">
            <a:extLst>
              <a:ext uri="{FF2B5EF4-FFF2-40B4-BE49-F238E27FC236}">
                <a16:creationId xmlns:a16="http://schemas.microsoft.com/office/drawing/2014/main" id="{0C7E51D0-68C8-43A3-9F8C-FF77CC9B9EE7}"/>
              </a:ext>
            </a:extLst>
          </p:cNvPr>
          <p:cNvSpPr txBox="1">
            <a:spLocks noChangeArrowheads="1"/>
          </p:cNvSpPr>
          <p:nvPr/>
        </p:nvSpPr>
        <p:spPr bwMode="auto">
          <a:xfrm>
            <a:off x="5543270" y="2557929"/>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7" name="Text Box 14">
            <a:extLst>
              <a:ext uri="{FF2B5EF4-FFF2-40B4-BE49-F238E27FC236}">
                <a16:creationId xmlns:a16="http://schemas.microsoft.com/office/drawing/2014/main" id="{8F98AAD6-B234-425A-96FD-5795FE3CD63C}"/>
              </a:ext>
            </a:extLst>
          </p:cNvPr>
          <p:cNvSpPr txBox="1">
            <a:spLocks noChangeArrowheads="1"/>
          </p:cNvSpPr>
          <p:nvPr/>
        </p:nvSpPr>
        <p:spPr bwMode="auto">
          <a:xfrm>
            <a:off x="4898547" y="3451238"/>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5</a:t>
            </a:r>
          </a:p>
        </p:txBody>
      </p:sp>
      <p:sp>
        <p:nvSpPr>
          <p:cNvPr id="58" name="Moon 57">
            <a:extLst>
              <a:ext uri="{FF2B5EF4-FFF2-40B4-BE49-F238E27FC236}">
                <a16:creationId xmlns:a16="http://schemas.microsoft.com/office/drawing/2014/main" id="{CF8A520B-0F83-4452-9284-2DCEF0B83B76}"/>
              </a:ext>
            </a:extLst>
          </p:cNvPr>
          <p:cNvSpPr/>
          <p:nvPr/>
        </p:nvSpPr>
        <p:spPr>
          <a:xfrm rot="16200000">
            <a:off x="10577990" y="2680636"/>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 Box 14">
            <a:extLst>
              <a:ext uri="{FF2B5EF4-FFF2-40B4-BE49-F238E27FC236}">
                <a16:creationId xmlns:a16="http://schemas.microsoft.com/office/drawing/2014/main" id="{452F2A70-33A2-46EB-B43E-36AA5B183BD1}"/>
              </a:ext>
            </a:extLst>
          </p:cNvPr>
          <p:cNvSpPr txBox="1">
            <a:spLocks noChangeArrowheads="1"/>
          </p:cNvSpPr>
          <p:nvPr/>
        </p:nvSpPr>
        <p:spPr bwMode="auto">
          <a:xfrm>
            <a:off x="9183776" y="3721687"/>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Tree>
    <p:extLst>
      <p:ext uri="{BB962C8B-B14F-4D97-AF65-F5344CB8AC3E}">
        <p14:creationId xmlns:p14="http://schemas.microsoft.com/office/powerpoint/2010/main" val="1134241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3677685-921D-446B-9409-4E23FF098BB1}"/>
              </a:ext>
            </a:extLst>
          </p:cNvPr>
          <p:cNvSpPr txBox="1"/>
          <p:nvPr/>
        </p:nvSpPr>
        <p:spPr>
          <a:xfrm>
            <a:off x="6542088" y="4424363"/>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8" name="TextBox 27">
            <a:extLst>
              <a:ext uri="{FF2B5EF4-FFF2-40B4-BE49-F238E27FC236}">
                <a16:creationId xmlns:a16="http://schemas.microsoft.com/office/drawing/2014/main" id="{EEC63F1D-1862-41E5-A338-F2806ED93ACC}"/>
              </a:ext>
            </a:extLst>
          </p:cNvPr>
          <p:cNvSpPr txBox="1"/>
          <p:nvPr/>
        </p:nvSpPr>
        <p:spPr>
          <a:xfrm>
            <a:off x="7564512" y="4851334"/>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260395105"/>
              </p:ext>
            </p:extLst>
          </p:nvPr>
        </p:nvGraphicFramePr>
        <p:xfrm>
          <a:off x="4782385" y="1952973"/>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85" y="1952973"/>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999913324"/>
              </p:ext>
            </p:extLst>
          </p:nvPr>
        </p:nvGraphicFramePr>
        <p:xfrm>
          <a:off x="2133835" y="2093468"/>
          <a:ext cx="1897063" cy="561975"/>
        </p:xfrm>
        <a:graphic>
          <a:graphicData uri="http://schemas.openxmlformats.org/presentationml/2006/ole">
            <mc:AlternateContent xmlns:mc="http://schemas.openxmlformats.org/markup-compatibility/2006">
              <mc:Choice xmlns:v="urn:schemas-microsoft-com:vml" Requires="v">
                <p:oleObj name="Equation" r:id="rId5" imgW="1028520" imgH="304560" progId="Equation.DSMT4">
                  <p:embed/>
                </p:oleObj>
              </mc:Choice>
              <mc:Fallback>
                <p:oleObj name="Equation" r:id="rId5"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835" y="209346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19">
            <a:extLst>
              <a:ext uri="{FF2B5EF4-FFF2-40B4-BE49-F238E27FC236}">
                <a16:creationId xmlns:a16="http://schemas.microsoft.com/office/drawing/2014/main" id="{5B9343A6-39E1-4A5C-83FB-D51662723649}"/>
              </a:ext>
            </a:extLst>
          </p:cNvPr>
          <p:cNvSpPr txBox="1"/>
          <p:nvPr/>
        </p:nvSpPr>
        <p:spPr>
          <a:xfrm>
            <a:off x="4128923" y="2189789"/>
            <a:ext cx="635863" cy="369332"/>
          </a:xfrm>
          <a:prstGeom prst="rect">
            <a:avLst/>
          </a:prstGeom>
          <a:noFill/>
        </p:spPr>
        <p:txBody>
          <a:bodyPr wrap="square">
            <a:spAutoFit/>
          </a:bodyPr>
          <a:lstStyle/>
          <a:p>
            <a:r>
              <a:rPr lang="en-US" altLang="en-US" dirty="0"/>
              <a:t>and</a:t>
            </a:r>
            <a:endParaRPr lang="en-US" altLang="en-US" sz="1800" dirty="0"/>
          </a:p>
        </p:txBody>
      </p:sp>
      <p:sp>
        <p:nvSpPr>
          <p:cNvPr id="11" name="TextBox 10">
            <a:extLst>
              <a:ext uri="{FF2B5EF4-FFF2-40B4-BE49-F238E27FC236}">
                <a16:creationId xmlns:a16="http://schemas.microsoft.com/office/drawing/2014/main" id="{6F4D46F6-0D6F-4F23-90B1-B6C4B4712C50}"/>
              </a:ext>
            </a:extLst>
          </p:cNvPr>
          <p:cNvSpPr txBox="1"/>
          <p:nvPr/>
        </p:nvSpPr>
        <p:spPr>
          <a:xfrm>
            <a:off x="5516273" y="2189789"/>
            <a:ext cx="1426210" cy="369332"/>
          </a:xfrm>
          <a:prstGeom prst="rect">
            <a:avLst/>
          </a:prstGeom>
          <a:noFill/>
        </p:spPr>
        <p:txBody>
          <a:bodyPr wrap="square">
            <a:spAutoFit/>
          </a:bodyPr>
          <a:lstStyle/>
          <a:p>
            <a:r>
              <a:rPr lang="en-US" altLang="en-US" sz="1800" dirty="0"/>
              <a:t>, we get</a:t>
            </a:r>
          </a:p>
        </p:txBody>
      </p:sp>
      <p:graphicFrame>
        <p:nvGraphicFramePr>
          <p:cNvPr id="12" name="Object 4">
            <a:extLst>
              <a:ext uri="{FF2B5EF4-FFF2-40B4-BE49-F238E27FC236}">
                <a16:creationId xmlns:a16="http://schemas.microsoft.com/office/drawing/2014/main" id="{44C6559F-37D5-4C52-9ADC-820E795DABA1}"/>
              </a:ext>
            </a:extLst>
          </p:cNvPr>
          <p:cNvGraphicFramePr>
            <a:graphicFrameLocks noChangeAspect="1"/>
          </p:cNvGraphicFramePr>
          <p:nvPr>
            <p:extLst>
              <p:ext uri="{D42A27DB-BD31-4B8C-83A1-F6EECF244321}">
                <p14:modId xmlns:p14="http://schemas.microsoft.com/office/powerpoint/2010/main" val="3678563098"/>
              </p:ext>
            </p:extLst>
          </p:nvPr>
        </p:nvGraphicFramePr>
        <p:xfrm>
          <a:off x="6916738" y="1892300"/>
          <a:ext cx="3209925" cy="938213"/>
        </p:xfrm>
        <a:graphic>
          <a:graphicData uri="http://schemas.openxmlformats.org/presentationml/2006/ole">
            <mc:AlternateContent xmlns:mc="http://schemas.openxmlformats.org/markup-compatibility/2006">
              <mc:Choice xmlns:v="urn:schemas-microsoft-com:vml" Requires="v">
                <p:oleObj name="Equation" r:id="rId7" imgW="1739880" imgH="507960" progId="Equation.DSMT4">
                  <p:embed/>
                </p:oleObj>
              </mc:Choice>
              <mc:Fallback>
                <p:oleObj name="Equation" r:id="rId7" imgW="1739880" imgH="507960" progId="Equation.DSMT4">
                  <p:embed/>
                  <p:pic>
                    <p:nvPicPr>
                      <p:cNvPr id="12" name="Object 4">
                        <a:extLst>
                          <a:ext uri="{FF2B5EF4-FFF2-40B4-BE49-F238E27FC236}">
                            <a16:creationId xmlns:a16="http://schemas.microsoft.com/office/drawing/2014/main" id="{44C6559F-37D5-4C52-9ADC-820E795DABA1}"/>
                          </a:ext>
                        </a:extLst>
                      </p:cNvPr>
                      <p:cNvPicPr>
                        <a:picLocks noChangeAspect="1" noChangeArrowheads="1"/>
                      </p:cNvPicPr>
                      <p:nvPr/>
                    </p:nvPicPr>
                    <p:blipFill>
                      <a:blip r:embed="rId8"/>
                      <a:srcRect/>
                      <a:stretch>
                        <a:fillRect/>
                      </a:stretch>
                    </p:blipFill>
                    <p:spPr bwMode="auto">
                      <a:xfrm>
                        <a:off x="6916738" y="1892300"/>
                        <a:ext cx="32099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3392968" y="2622978"/>
            <a:ext cx="355854" cy="1003352"/>
          </a:xfrm>
          <a:prstGeom prst="rect">
            <a:avLst/>
          </a:prstGeom>
          <a:solidFill>
            <a:srgbClr val="FFFF00"/>
          </a:solidFill>
          <a:ln>
            <a:solidFill>
              <a:schemeClr val="tx1"/>
            </a:solidFill>
          </a:ln>
        </p:spPr>
        <p:txBody>
          <a:bodyPr wrap="square">
            <a:spAutoFit/>
          </a:bodyPr>
          <a:lstStyle/>
          <a:p>
            <a:pPr algn="ctr" eaLnBrk="1" hangingPunct="1">
              <a:spcBef>
                <a:spcPct val="20000"/>
              </a:spcBef>
            </a:pPr>
            <a:r>
              <a:rPr lang="en-US" altLang="en-US" sz="1600" dirty="0"/>
              <a:t>X</a:t>
            </a:r>
            <a:endParaRPr lang="en-US" sz="1600" dirty="0"/>
          </a:p>
          <a:p>
            <a:pPr algn="ctr" eaLnBrk="1" hangingPunct="1">
              <a:spcBef>
                <a:spcPct val="20000"/>
              </a:spcBef>
            </a:pPr>
            <a:endParaRPr lang="en-US" sz="2000" dirty="0"/>
          </a:p>
          <a:p>
            <a:pPr algn="ctr" eaLnBrk="1" hangingPunct="1">
              <a:spcBef>
                <a:spcPct val="20000"/>
              </a:spcBef>
            </a:pP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438122" y="3274550"/>
            <a:ext cx="49750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graphicFrame>
        <p:nvGraphicFramePr>
          <p:cNvPr id="21" name="Object 7">
            <a:extLst>
              <a:ext uri="{FF2B5EF4-FFF2-40B4-BE49-F238E27FC236}">
                <a16:creationId xmlns:a16="http://schemas.microsoft.com/office/drawing/2014/main" id="{CD38A836-AE31-4984-B16E-A952AEFCC49B}"/>
              </a:ext>
            </a:extLst>
          </p:cNvPr>
          <p:cNvGraphicFramePr>
            <a:graphicFrameLocks noChangeAspect="1"/>
          </p:cNvGraphicFramePr>
          <p:nvPr>
            <p:extLst>
              <p:ext uri="{D42A27DB-BD31-4B8C-83A1-F6EECF244321}">
                <p14:modId xmlns:p14="http://schemas.microsoft.com/office/powerpoint/2010/main" val="3847460844"/>
              </p:ext>
            </p:extLst>
          </p:nvPr>
        </p:nvGraphicFramePr>
        <p:xfrm>
          <a:off x="1691546" y="2865559"/>
          <a:ext cx="2644775" cy="1616075"/>
        </p:xfrm>
        <a:graphic>
          <a:graphicData uri="http://schemas.openxmlformats.org/presentationml/2006/ole">
            <mc:AlternateContent xmlns:mc="http://schemas.openxmlformats.org/markup-compatibility/2006">
              <mc:Choice xmlns:v="urn:schemas-microsoft-com:vml" Requires="v">
                <p:oleObj name="Equation" r:id="rId9" imgW="1434960" imgH="876240" progId="Equation.DSMT4">
                  <p:embed/>
                </p:oleObj>
              </mc:Choice>
              <mc:Fallback>
                <p:oleObj name="Equation" r:id="rId9" imgW="1434960" imgH="876240" progId="Equation.DSMT4">
                  <p:embed/>
                  <p:pic>
                    <p:nvPicPr>
                      <p:cNvPr id="21" name="Object 7">
                        <a:extLst>
                          <a:ext uri="{FF2B5EF4-FFF2-40B4-BE49-F238E27FC236}">
                            <a16:creationId xmlns:a16="http://schemas.microsoft.com/office/drawing/2014/main" id="{CD38A836-AE31-4984-B16E-A952AEFCC49B}"/>
                          </a:ext>
                        </a:extLst>
                      </p:cNvPr>
                      <p:cNvPicPr>
                        <a:picLocks noChangeAspect="1" noChangeArrowheads="1"/>
                      </p:cNvPicPr>
                      <p:nvPr/>
                    </p:nvPicPr>
                    <p:blipFill>
                      <a:blip r:embed="rId10"/>
                      <a:srcRect/>
                      <a:stretch>
                        <a:fillRect/>
                      </a:stretch>
                    </p:blipFill>
                    <p:spPr bwMode="auto">
                      <a:xfrm>
                        <a:off x="1691546" y="2865559"/>
                        <a:ext cx="2644775"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rrow: Right 23">
            <a:extLst>
              <a:ext uri="{FF2B5EF4-FFF2-40B4-BE49-F238E27FC236}">
                <a16:creationId xmlns:a16="http://schemas.microsoft.com/office/drawing/2014/main" id="{FDA1B7E0-F9B7-4BEC-A542-CED6AA665FC7}"/>
              </a:ext>
            </a:extLst>
          </p:cNvPr>
          <p:cNvSpPr/>
          <p:nvPr/>
        </p:nvSpPr>
        <p:spPr>
          <a:xfrm>
            <a:off x="4855443" y="3368797"/>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graphicFrame>
        <p:nvGraphicFramePr>
          <p:cNvPr id="25" name="Object 7">
            <a:extLst>
              <a:ext uri="{FF2B5EF4-FFF2-40B4-BE49-F238E27FC236}">
                <a16:creationId xmlns:a16="http://schemas.microsoft.com/office/drawing/2014/main" id="{A869B59C-4AEE-455A-9210-DD0B0CE1B16C}"/>
              </a:ext>
            </a:extLst>
          </p:cNvPr>
          <p:cNvGraphicFramePr>
            <a:graphicFrameLocks noChangeAspect="1"/>
          </p:cNvGraphicFramePr>
          <p:nvPr>
            <p:extLst>
              <p:ext uri="{D42A27DB-BD31-4B8C-83A1-F6EECF244321}">
                <p14:modId xmlns:p14="http://schemas.microsoft.com/office/powerpoint/2010/main" val="1616704583"/>
              </p:ext>
            </p:extLst>
          </p:nvPr>
        </p:nvGraphicFramePr>
        <p:xfrm>
          <a:off x="6664350" y="3170360"/>
          <a:ext cx="4139138" cy="1220610"/>
        </p:xfrm>
        <a:graphic>
          <a:graphicData uri="http://schemas.openxmlformats.org/presentationml/2006/ole">
            <mc:AlternateContent xmlns:mc="http://schemas.openxmlformats.org/markup-compatibility/2006">
              <mc:Choice xmlns:v="urn:schemas-microsoft-com:vml" Requires="v">
                <p:oleObj name="Equation" r:id="rId11" imgW="2412720" imgH="711000" progId="Equation.DSMT4">
                  <p:embed/>
                </p:oleObj>
              </mc:Choice>
              <mc:Fallback>
                <p:oleObj name="Equation" r:id="rId11" imgW="2412720" imgH="711000" progId="Equation.DSMT4">
                  <p:embed/>
                  <p:pic>
                    <p:nvPicPr>
                      <p:cNvPr id="25" name="Object 7">
                        <a:extLst>
                          <a:ext uri="{FF2B5EF4-FFF2-40B4-BE49-F238E27FC236}">
                            <a16:creationId xmlns:a16="http://schemas.microsoft.com/office/drawing/2014/main" id="{A869B59C-4AEE-455A-9210-DD0B0CE1B16C}"/>
                          </a:ext>
                        </a:extLst>
                      </p:cNvPr>
                      <p:cNvPicPr>
                        <a:picLocks noChangeAspect="1" noChangeArrowheads="1"/>
                      </p:cNvPicPr>
                      <p:nvPr/>
                    </p:nvPicPr>
                    <p:blipFill>
                      <a:blip r:embed="rId12"/>
                      <a:srcRect/>
                      <a:stretch>
                        <a:fillRect/>
                      </a:stretch>
                    </p:blipFill>
                    <p:spPr bwMode="auto">
                      <a:xfrm>
                        <a:off x="6664350" y="3170360"/>
                        <a:ext cx="4139138" cy="1220610"/>
                      </a:xfrm>
                      <a:prstGeom prst="rect">
                        <a:avLst/>
                      </a:prstGeom>
                      <a:noFill/>
                      <a:ln>
                        <a:noFill/>
                      </a:ln>
                      <a:effectLst/>
                    </p:spPr>
                  </p:pic>
                </p:oleObj>
              </mc:Fallback>
            </mc:AlternateContent>
          </a:graphicData>
        </a:graphic>
      </p:graphicFrame>
      <p:sp>
        <p:nvSpPr>
          <p:cNvPr id="26" name="Arrow: Right 25">
            <a:extLst>
              <a:ext uri="{FF2B5EF4-FFF2-40B4-BE49-F238E27FC236}">
                <a16:creationId xmlns:a16="http://schemas.microsoft.com/office/drawing/2014/main" id="{0392FB57-B402-4D67-954E-C834F5ED8BB3}"/>
              </a:ext>
            </a:extLst>
          </p:cNvPr>
          <p:cNvSpPr/>
          <p:nvPr/>
        </p:nvSpPr>
        <p:spPr>
          <a:xfrm>
            <a:off x="4872468" y="44995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27" name="Object 7">
            <a:extLst>
              <a:ext uri="{FF2B5EF4-FFF2-40B4-BE49-F238E27FC236}">
                <a16:creationId xmlns:a16="http://schemas.microsoft.com/office/drawing/2014/main" id="{AC1A8AF0-C591-4675-A86D-F5291528C713}"/>
              </a:ext>
            </a:extLst>
          </p:cNvPr>
          <p:cNvGraphicFramePr>
            <a:graphicFrameLocks noChangeAspect="1"/>
          </p:cNvGraphicFramePr>
          <p:nvPr>
            <p:extLst>
              <p:ext uri="{D42A27DB-BD31-4B8C-83A1-F6EECF244321}">
                <p14:modId xmlns:p14="http://schemas.microsoft.com/office/powerpoint/2010/main" val="1796327486"/>
              </p:ext>
            </p:extLst>
          </p:nvPr>
        </p:nvGraphicFramePr>
        <p:xfrm>
          <a:off x="6542088" y="4424363"/>
          <a:ext cx="3448050" cy="1409700"/>
        </p:xfrm>
        <a:graphic>
          <a:graphicData uri="http://schemas.openxmlformats.org/presentationml/2006/ole">
            <mc:AlternateContent xmlns:mc="http://schemas.openxmlformats.org/markup-compatibility/2006">
              <mc:Choice xmlns:v="urn:schemas-microsoft-com:vml" Requires="v">
                <p:oleObj name="Equation" r:id="rId13" imgW="2298600" imgH="939600" progId="Equation.DSMT4">
                  <p:embed/>
                </p:oleObj>
              </mc:Choice>
              <mc:Fallback>
                <p:oleObj name="Equation" r:id="rId13" imgW="2298600" imgH="939600" progId="Equation.DSMT4">
                  <p:embed/>
                  <p:pic>
                    <p:nvPicPr>
                      <p:cNvPr id="27" name="Object 7">
                        <a:extLst>
                          <a:ext uri="{FF2B5EF4-FFF2-40B4-BE49-F238E27FC236}">
                            <a16:creationId xmlns:a16="http://schemas.microsoft.com/office/drawing/2014/main" id="{AC1A8AF0-C591-4675-A86D-F5291528C713}"/>
                          </a:ext>
                        </a:extLst>
                      </p:cNvPr>
                      <p:cNvPicPr>
                        <a:picLocks noChangeAspect="1" noChangeArrowheads="1"/>
                      </p:cNvPicPr>
                      <p:nvPr/>
                    </p:nvPicPr>
                    <p:blipFill>
                      <a:blip r:embed="rId14"/>
                      <a:srcRect/>
                      <a:stretch>
                        <a:fillRect/>
                      </a:stretch>
                    </p:blipFill>
                    <p:spPr bwMode="auto">
                      <a:xfrm>
                        <a:off x="6542088" y="4424363"/>
                        <a:ext cx="3448050" cy="14097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351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2" grpId="0" animBg="1"/>
      <p:bldP spid="23" grpId="0" animBg="1"/>
      <p:bldP spid="24"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W/P – W/S diagram using: </a:t>
            </a:r>
          </a:p>
          <a:p>
            <a:endParaRPr lang="en-US" altLang="en-US" sz="2000" dirty="0"/>
          </a:p>
          <a:p>
            <a:endParaRPr lang="en-US" altLang="en-US" sz="20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3769375"/>
            <a:ext cx="7777213" cy="2031325"/>
          </a:xfrm>
          <a:prstGeom prst="rect">
            <a:avLst/>
          </a:prstGeom>
          <a:noFill/>
        </p:spPr>
        <p:txBody>
          <a:bodyPr wrap="square">
            <a:spAutoFit/>
          </a:bodyPr>
          <a:lstStyle/>
          <a:p>
            <a:pPr eaLnBrk="1" hangingPunct="1">
              <a:spcBef>
                <a:spcPct val="20000"/>
              </a:spcBef>
            </a:pPr>
            <a:r>
              <a:rPr lang="en-US" altLang="en-US" dirty="0"/>
              <a:t>c = 5 m/s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4" name="Group 3">
            <a:extLst>
              <a:ext uri="{FF2B5EF4-FFF2-40B4-BE49-F238E27FC236}">
                <a16:creationId xmlns:a16="http://schemas.microsoft.com/office/drawing/2014/main" id="{7E8FF3CC-62DF-41F6-B114-A5B0F3C914EC}"/>
              </a:ext>
            </a:extLst>
          </p:cNvPr>
          <p:cNvGrpSpPr/>
          <p:nvPr/>
        </p:nvGrpSpPr>
        <p:grpSpPr>
          <a:xfrm>
            <a:off x="3986583" y="2019300"/>
            <a:ext cx="3448050" cy="1409700"/>
            <a:chOff x="6893412" y="3335558"/>
            <a:chExt cx="3448050" cy="1409700"/>
          </a:xfrm>
        </p:grpSpPr>
        <p:sp>
          <p:nvSpPr>
            <p:cNvPr id="15" name="TextBox 14">
              <a:extLst>
                <a:ext uri="{FF2B5EF4-FFF2-40B4-BE49-F238E27FC236}">
                  <a16:creationId xmlns:a16="http://schemas.microsoft.com/office/drawing/2014/main" id="{84C4B8B9-DAD6-4F8E-9153-9F37BE038A5E}"/>
                </a:ext>
              </a:extLst>
            </p:cNvPr>
            <p:cNvSpPr txBox="1"/>
            <p:nvPr/>
          </p:nvSpPr>
          <p:spPr>
            <a:xfrm>
              <a:off x="6893412" y="3335558"/>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7" name="TextBox 16">
              <a:extLst>
                <a:ext uri="{FF2B5EF4-FFF2-40B4-BE49-F238E27FC236}">
                  <a16:creationId xmlns:a16="http://schemas.microsoft.com/office/drawing/2014/main" id="{00AC68E7-3D80-444F-A1A0-AD41D00EC3AF}"/>
                </a:ext>
              </a:extLst>
            </p:cNvPr>
            <p:cNvSpPr txBox="1"/>
            <p:nvPr/>
          </p:nvSpPr>
          <p:spPr>
            <a:xfrm>
              <a:off x="7915836" y="3762529"/>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9" name="Object 7">
              <a:extLst>
                <a:ext uri="{FF2B5EF4-FFF2-40B4-BE49-F238E27FC236}">
                  <a16:creationId xmlns:a16="http://schemas.microsoft.com/office/drawing/2014/main" id="{20F86B4F-CF15-4BFE-B1D7-58261CD43766}"/>
                </a:ext>
              </a:extLst>
            </p:cNvPr>
            <p:cNvGraphicFramePr>
              <a:graphicFrameLocks noChangeAspect="1"/>
            </p:cNvGraphicFramePr>
            <p:nvPr>
              <p:extLst>
                <p:ext uri="{D42A27DB-BD31-4B8C-83A1-F6EECF244321}">
                  <p14:modId xmlns:p14="http://schemas.microsoft.com/office/powerpoint/2010/main" val="1206322019"/>
                </p:ext>
              </p:extLst>
            </p:nvPr>
          </p:nvGraphicFramePr>
          <p:xfrm>
            <a:off x="6893412" y="3335558"/>
            <a:ext cx="3448050" cy="1409700"/>
          </p:xfrm>
          <a:graphic>
            <a:graphicData uri="http://schemas.openxmlformats.org/presentationml/2006/ole">
              <mc:AlternateContent xmlns:mc="http://schemas.openxmlformats.org/markup-compatibility/2006">
                <mc:Choice xmlns:v="urn:schemas-microsoft-com:vml" Requires="v">
                  <p:oleObj name="Equation" r:id="rId3" imgW="2298600" imgH="939600" progId="Equation.DSMT4">
                    <p:embed/>
                  </p:oleObj>
                </mc:Choice>
                <mc:Fallback>
                  <p:oleObj name="Equation" r:id="rId3" imgW="2298600" imgH="939600" progId="Equation.DSMT4">
                    <p:embed/>
                    <p:pic>
                      <p:nvPicPr>
                        <p:cNvPr id="19" name="Object 7">
                          <a:extLst>
                            <a:ext uri="{FF2B5EF4-FFF2-40B4-BE49-F238E27FC236}">
                              <a16:creationId xmlns:a16="http://schemas.microsoft.com/office/drawing/2014/main" id="{20F86B4F-CF15-4BFE-B1D7-58261CD43766}"/>
                            </a:ext>
                          </a:extLst>
                        </p:cNvPr>
                        <p:cNvPicPr>
                          <a:picLocks noChangeAspect="1" noChangeArrowheads="1"/>
                        </p:cNvPicPr>
                        <p:nvPr/>
                      </p:nvPicPr>
                      <p:blipFill>
                        <a:blip r:embed="rId4"/>
                        <a:srcRect/>
                        <a:stretch>
                          <a:fillRect/>
                        </a:stretch>
                      </p:blipFill>
                      <p:spPr bwMode="auto">
                        <a:xfrm>
                          <a:off x="6893412" y="3335558"/>
                          <a:ext cx="3448050" cy="14097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760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9">
            <a:extLst>
              <a:ext uri="{FF2B5EF4-FFF2-40B4-BE49-F238E27FC236}">
                <a16:creationId xmlns:a16="http://schemas.microsoft.com/office/drawing/2014/main" id="{67947527-2A20-4C80-81CD-C5F24BC1B1A7}"/>
              </a:ext>
            </a:extLst>
          </p:cNvPr>
          <p:cNvGraphicFramePr>
            <a:graphicFrameLocks noChangeAspect="1"/>
          </p:cNvGraphicFramePr>
          <p:nvPr>
            <p:extLst>
              <p:ext uri="{D42A27DB-BD31-4B8C-83A1-F6EECF244321}">
                <p14:modId xmlns:p14="http://schemas.microsoft.com/office/powerpoint/2010/main" val="3858047327"/>
              </p:ext>
            </p:extLst>
          </p:nvPr>
        </p:nvGraphicFramePr>
        <p:xfrm>
          <a:off x="2167021" y="1706396"/>
          <a:ext cx="7857958" cy="439896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3197466" y="4331369"/>
            <a:ext cx="6235292" cy="972151"/>
            <a:chOff x="3892429" y="3233945"/>
            <a:chExt cx="6083584" cy="1547605"/>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92429" y="3233945"/>
              <a:ext cx="6083584" cy="1547605"/>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2132340">
                  <a:moveTo>
                    <a:pt x="0" y="2106639"/>
                  </a:moveTo>
                  <a:lnTo>
                    <a:pt x="5680677" y="2132340"/>
                  </a:lnTo>
                  <a:lnTo>
                    <a:pt x="5680677" y="0"/>
                  </a:lnTo>
                  <a:lnTo>
                    <a:pt x="4938646" y="287964"/>
                  </a:lnTo>
                  <a:cubicBezTo>
                    <a:pt x="4446399" y="386488"/>
                    <a:pt x="3540640" y="553613"/>
                    <a:pt x="2718427" y="654481"/>
                  </a:cubicBezTo>
                  <a:cubicBezTo>
                    <a:pt x="1896214" y="755349"/>
                    <a:pt x="591437" y="893935"/>
                    <a:pt x="5367" y="893171"/>
                  </a:cubicBezTo>
                  <a:lnTo>
                    <a:pt x="0" y="210663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8267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6">
            <a:extLst>
              <a:ext uri="{FF2B5EF4-FFF2-40B4-BE49-F238E27FC236}">
                <a16:creationId xmlns:a16="http://schemas.microsoft.com/office/drawing/2014/main" id="{1B896B14-9068-40AA-A18D-6D40F3C090AB}"/>
              </a:ext>
            </a:extLst>
          </p:cNvPr>
          <p:cNvGraphicFramePr>
            <a:graphicFrameLocks noChangeAspect="1"/>
          </p:cNvGraphicFramePr>
          <p:nvPr>
            <p:extLst>
              <p:ext uri="{D42A27DB-BD31-4B8C-83A1-F6EECF244321}">
                <p14:modId xmlns:p14="http://schemas.microsoft.com/office/powerpoint/2010/main" val="3357858951"/>
              </p:ext>
            </p:extLst>
          </p:nvPr>
        </p:nvGraphicFramePr>
        <p:xfrm>
          <a:off x="1825324" y="1417638"/>
          <a:ext cx="8541352" cy="4678362"/>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a:extLst>
              <a:ext uri="{FF2B5EF4-FFF2-40B4-BE49-F238E27FC236}">
                <a16:creationId xmlns:a16="http://schemas.microsoft.com/office/drawing/2014/main" id="{6DF94BC9-0D06-408E-8655-627EF5CB0392}"/>
              </a:ext>
            </a:extLst>
          </p:cNvPr>
          <p:cNvGrpSpPr/>
          <p:nvPr/>
        </p:nvGrpSpPr>
        <p:grpSpPr>
          <a:xfrm>
            <a:off x="2501440" y="4206241"/>
            <a:ext cx="4987015" cy="1234122"/>
            <a:chOff x="2501440" y="4427621"/>
            <a:chExt cx="4171043" cy="1012741"/>
          </a:xfrm>
        </p:grpSpPr>
        <p:sp>
          <p:nvSpPr>
            <p:cNvPr id="7" name="Freeform: Shape 6">
              <a:extLst>
                <a:ext uri="{FF2B5EF4-FFF2-40B4-BE49-F238E27FC236}">
                  <a16:creationId xmlns:a16="http://schemas.microsoft.com/office/drawing/2014/main" id="{51496647-6C7B-44FD-B04E-C87F332ADA1B}"/>
                </a:ext>
              </a:extLst>
            </p:cNvPr>
            <p:cNvSpPr/>
            <p:nvPr/>
          </p:nvSpPr>
          <p:spPr>
            <a:xfrm flipH="1">
              <a:off x="2831705" y="4427621"/>
              <a:ext cx="3732723" cy="1012741"/>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0677" h="1981667">
                  <a:moveTo>
                    <a:pt x="0" y="1955966"/>
                  </a:moveTo>
                  <a:lnTo>
                    <a:pt x="5680677" y="1981667"/>
                  </a:lnTo>
                  <a:lnTo>
                    <a:pt x="5680677" y="0"/>
                  </a:lnTo>
                  <a:cubicBezTo>
                    <a:pt x="5297232" y="449192"/>
                    <a:pt x="3946098" y="441880"/>
                    <a:pt x="3000213" y="565630"/>
                  </a:cubicBezTo>
                  <a:cubicBezTo>
                    <a:pt x="2141246" y="604676"/>
                    <a:pt x="591437" y="743262"/>
                    <a:pt x="5367" y="742498"/>
                  </a:cubicBezTo>
                  <a:lnTo>
                    <a:pt x="0" y="1955966"/>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88AA096-8159-4D54-BBD7-17790EDB35A2}"/>
                </a:ext>
              </a:extLst>
            </p:cNvPr>
            <p:cNvSpPr txBox="1"/>
            <p:nvPr/>
          </p:nvSpPr>
          <p:spPr>
            <a:xfrm>
              <a:off x="2501440" y="5054216"/>
              <a:ext cx="4171043" cy="232001"/>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1251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 to before: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altLang="en-US" sz="2000" dirty="0"/>
              <a:t>Maximizing for c/V leads to a value for C</a:t>
            </a:r>
            <a:r>
              <a:rPr lang="en-US" altLang="en-US" sz="2000" baseline="-25000" dirty="0"/>
              <a:t>L</a:t>
            </a:r>
            <a:r>
              <a:rPr lang="en-US" altLang="en-US" sz="2000" dirty="0"/>
              <a:t> which is very close to the maximum lift coefficient. This would result in a dangerous flight condition. It is best to use a safe margin of 0.2 on the </a:t>
            </a:r>
            <a:r>
              <a:rPr lang="en-US" altLang="en-US" sz="2000" dirty="0" err="1"/>
              <a:t>C</a:t>
            </a:r>
            <a:r>
              <a:rPr lang="en-US" altLang="en-US" sz="2000" baseline="-25000" dirty="0" err="1"/>
              <a:t>Lmax</a:t>
            </a:r>
            <a:r>
              <a:rPr lang="en-US" altLang="en-US" sz="2000" dirty="0"/>
              <a:t> and then construct lines for W/P versus W/S</a:t>
            </a:r>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nvGraphicFramePr>
        <p:xfrm>
          <a:off x="1123950" y="2513013"/>
          <a:ext cx="9945688" cy="1611312"/>
        </p:xfrm>
        <a:graphic>
          <a:graphicData uri="http://schemas.openxmlformats.org/presentationml/2006/ole">
            <mc:AlternateContent xmlns:mc="http://schemas.openxmlformats.org/markup-compatibility/2006">
              <mc:Choice xmlns:v="urn:schemas-microsoft-com:vml" Requires="v">
                <p:oleObj name="Equation" r:id="rId3" imgW="4394160" imgH="711000" progId="Equation.DSMT4">
                  <p:embed/>
                </p:oleObj>
              </mc:Choice>
              <mc:Fallback>
                <p:oleObj name="Equation" r:id="rId3" imgW="4394160" imgH="7110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1123950" y="2513013"/>
                        <a:ext cx="9945688"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a:extLst>
              <a:ext uri="{FF2B5EF4-FFF2-40B4-BE49-F238E27FC236}">
                <a16:creationId xmlns:a16="http://schemas.microsoft.com/office/drawing/2014/main" id="{B674BD6E-BF7F-43CA-9B84-7BA697DB5161}"/>
              </a:ext>
            </a:extLst>
          </p:cNvPr>
          <p:cNvGraphicFramePr>
            <a:graphicFrameLocks noChangeAspect="1"/>
          </p:cNvGraphicFramePr>
          <p:nvPr/>
        </p:nvGraphicFramePr>
        <p:xfrm>
          <a:off x="7044225" y="4207043"/>
          <a:ext cx="1620838" cy="769938"/>
        </p:xfrm>
        <a:graphic>
          <a:graphicData uri="http://schemas.openxmlformats.org/presentationml/2006/ole">
            <mc:AlternateContent xmlns:mc="http://schemas.openxmlformats.org/markup-compatibility/2006">
              <mc:Choice xmlns:v="urn:schemas-microsoft-com:vml" Requires="v">
                <p:oleObj name="Equation" r:id="rId5" imgW="1015920" imgH="482400" progId="Equation.DSMT4">
                  <p:embed/>
                </p:oleObj>
              </mc:Choice>
              <mc:Fallback>
                <p:oleObj name="Equation" r:id="rId5" imgW="1015920" imgH="482400" progId="Equation.DSMT4">
                  <p:embed/>
                  <p:pic>
                    <p:nvPicPr>
                      <p:cNvPr id="16" name="Object 11">
                        <a:extLst>
                          <a:ext uri="{FF2B5EF4-FFF2-40B4-BE49-F238E27FC236}">
                            <a16:creationId xmlns:a16="http://schemas.microsoft.com/office/drawing/2014/main" id="{B674BD6E-BF7F-43CA-9B84-7BA697DB5161}"/>
                          </a:ext>
                        </a:extLst>
                      </p:cNvPr>
                      <p:cNvPicPr>
                        <a:picLocks noChangeAspect="1" noChangeArrowheads="1"/>
                      </p:cNvPicPr>
                      <p:nvPr/>
                    </p:nvPicPr>
                    <p:blipFill>
                      <a:blip r:embed="rId6"/>
                      <a:srcRect/>
                      <a:stretch>
                        <a:fillRect/>
                      </a:stretch>
                    </p:blipFill>
                    <p:spPr bwMode="auto">
                      <a:xfrm>
                        <a:off x="7044225" y="4207043"/>
                        <a:ext cx="1620838" cy="769938"/>
                      </a:xfrm>
                      <a:prstGeom prst="rect">
                        <a:avLst/>
                      </a:prstGeom>
                      <a:noFill/>
                      <a:ln>
                        <a:noFill/>
                      </a:ln>
                      <a:effectLst/>
                    </p:spPr>
                  </p:pic>
                </p:oleObj>
              </mc:Fallback>
            </mc:AlternateContent>
          </a:graphicData>
        </a:graphic>
      </p:graphicFrame>
      <p:sp>
        <p:nvSpPr>
          <p:cNvPr id="20" name="Arrow: Right 19">
            <a:extLst>
              <a:ext uri="{FF2B5EF4-FFF2-40B4-BE49-F238E27FC236}">
                <a16:creationId xmlns:a16="http://schemas.microsoft.com/office/drawing/2014/main" id="{149380B2-B2BB-4315-9D09-F3935B20BD51}"/>
              </a:ext>
            </a:extLst>
          </p:cNvPr>
          <p:cNvSpPr/>
          <p:nvPr/>
        </p:nvSpPr>
        <p:spPr>
          <a:xfrm rot="4245540" flipH="1">
            <a:off x="7019586" y="3470191"/>
            <a:ext cx="93194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Using</a:t>
            </a:r>
          </a:p>
        </p:txBody>
      </p:sp>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7"/>
          <a:stretch>
            <a:fillRect/>
          </a:stretch>
        </p:blipFill>
        <p:spPr>
          <a:xfrm>
            <a:off x="11260400" y="1493970"/>
            <a:ext cx="688908" cy="615749"/>
          </a:xfrm>
          <a:prstGeom prst="rect">
            <a:avLst/>
          </a:prstGeom>
        </p:spPr>
      </p:pic>
    </p:spTree>
    <p:extLst>
      <p:ext uri="{BB962C8B-B14F-4D97-AF65-F5344CB8AC3E}">
        <p14:creationId xmlns:p14="http://schemas.microsoft.com/office/powerpoint/2010/main" val="3030984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r>
              <a:rPr lang="en-US" sz="2000" dirty="0"/>
              <a:t>As before, all values are known except P/W, W/S:</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Remember, we assumed:</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2" name="TextBox 21">
            <a:extLst>
              <a:ext uri="{FF2B5EF4-FFF2-40B4-BE49-F238E27FC236}">
                <a16:creationId xmlns:a16="http://schemas.microsoft.com/office/drawing/2014/main" id="{706220B0-14BE-4923-8352-FF4F1D3351BA}"/>
              </a:ext>
            </a:extLst>
          </p:cNvPr>
          <p:cNvSpPr txBox="1"/>
          <p:nvPr/>
        </p:nvSpPr>
        <p:spPr>
          <a:xfrm>
            <a:off x="2842385" y="2707616"/>
            <a:ext cx="468706"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sp>
        <p:nvSpPr>
          <p:cNvPr id="21" name="TextBox 20">
            <a:extLst>
              <a:ext uri="{FF2B5EF4-FFF2-40B4-BE49-F238E27FC236}">
                <a16:creationId xmlns:a16="http://schemas.microsoft.com/office/drawing/2014/main" id="{517C181B-A427-43F3-8142-BB57461540D3}"/>
              </a:ext>
            </a:extLst>
          </p:cNvPr>
          <p:cNvSpPr txBox="1"/>
          <p:nvPr/>
        </p:nvSpPr>
        <p:spPr>
          <a:xfrm>
            <a:off x="3542094" y="3119479"/>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1269147372"/>
              </p:ext>
            </p:extLst>
          </p:nvPr>
        </p:nvGraphicFramePr>
        <p:xfrm>
          <a:off x="2043696" y="2684959"/>
          <a:ext cx="3202071" cy="1169711"/>
        </p:xfrm>
        <a:graphic>
          <a:graphicData uri="http://schemas.openxmlformats.org/presentationml/2006/ole">
            <mc:AlternateContent xmlns:mc="http://schemas.openxmlformats.org/markup-compatibility/2006">
              <mc:Choice xmlns:v="urn:schemas-microsoft-com:vml" Requires="v">
                <p:oleObj name="Equation" r:id="rId2" imgW="1879560" imgH="685800" progId="Equation.DSMT4">
                  <p:embed/>
                </p:oleObj>
              </mc:Choice>
              <mc:Fallback>
                <p:oleObj name="Equation" r:id="rId2" imgW="1879560" imgH="6858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3"/>
                      <a:srcRect/>
                      <a:stretch>
                        <a:fillRect/>
                      </a:stretch>
                    </p:blipFill>
                    <p:spPr bwMode="auto">
                      <a:xfrm>
                        <a:off x="2043696" y="2684959"/>
                        <a:ext cx="3202071" cy="1169711"/>
                      </a:xfrm>
                      <a:prstGeom prst="rect">
                        <a:avLst/>
                      </a:prstGeom>
                      <a:noFill/>
                      <a:ln>
                        <a:noFill/>
                      </a:ln>
                      <a:effectLst/>
                    </p:spPr>
                  </p:pic>
                </p:oleObj>
              </mc:Fallback>
            </mc:AlternateContent>
          </a:graphicData>
        </a:graphic>
      </p:graphicFrame>
      <p:sp>
        <p:nvSpPr>
          <p:cNvPr id="8" name="Arrow: Right 7">
            <a:extLst>
              <a:ext uri="{FF2B5EF4-FFF2-40B4-BE49-F238E27FC236}">
                <a16:creationId xmlns:a16="http://schemas.microsoft.com/office/drawing/2014/main" id="{C2AFB487-B9B3-47B2-81A3-568A87202F30}"/>
              </a:ext>
            </a:extLst>
          </p:cNvPr>
          <p:cNvSpPr/>
          <p:nvPr/>
        </p:nvSpPr>
        <p:spPr>
          <a:xfrm>
            <a:off x="5696520" y="2860593"/>
            <a:ext cx="1433106"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Rearranging for y</a:t>
            </a:r>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1698079295"/>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4" imgW="1854000" imgH="711000" progId="Equation.DSMT4">
                  <p:embed/>
                </p:oleObj>
              </mc:Choice>
              <mc:Fallback>
                <p:oleObj name="Equation" r:id="rId4"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5"/>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graphicFrame>
        <p:nvGraphicFramePr>
          <p:cNvPr id="27" name="Object 7">
            <a:extLst>
              <a:ext uri="{FF2B5EF4-FFF2-40B4-BE49-F238E27FC236}">
                <a16:creationId xmlns:a16="http://schemas.microsoft.com/office/drawing/2014/main" id="{C78B176E-5A3E-4521-B842-B052499E747E}"/>
              </a:ext>
            </a:extLst>
          </p:cNvPr>
          <p:cNvGraphicFramePr>
            <a:graphicFrameLocks noChangeAspect="1"/>
          </p:cNvGraphicFramePr>
          <p:nvPr>
            <p:extLst>
              <p:ext uri="{D42A27DB-BD31-4B8C-83A1-F6EECF244321}">
                <p14:modId xmlns:p14="http://schemas.microsoft.com/office/powerpoint/2010/main" val="2906207952"/>
              </p:ext>
            </p:extLst>
          </p:nvPr>
        </p:nvGraphicFramePr>
        <p:xfrm>
          <a:off x="6743269" y="5181620"/>
          <a:ext cx="1897063" cy="561975"/>
        </p:xfrm>
        <a:graphic>
          <a:graphicData uri="http://schemas.openxmlformats.org/presentationml/2006/ole">
            <mc:AlternateContent xmlns:mc="http://schemas.openxmlformats.org/markup-compatibility/2006">
              <mc:Choice xmlns:v="urn:schemas-microsoft-com:vml" Requires="v">
                <p:oleObj name="Equation" r:id="rId6" imgW="1028520" imgH="304560" progId="Equation.DSMT4">
                  <p:embed/>
                </p:oleObj>
              </mc:Choice>
              <mc:Fallback>
                <p:oleObj name="Equation" r:id="rId6" imgW="1028520" imgH="304560" progId="Equation.DSMT4">
                  <p:embed/>
                  <p:pic>
                    <p:nvPicPr>
                      <p:cNvPr id="27" name="Object 7">
                        <a:extLst>
                          <a:ext uri="{FF2B5EF4-FFF2-40B4-BE49-F238E27FC236}">
                            <a16:creationId xmlns:a16="http://schemas.microsoft.com/office/drawing/2014/main" id="{C78B176E-5A3E-4521-B842-B052499E74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269" y="518162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9">
            <a:extLst>
              <a:ext uri="{FF2B5EF4-FFF2-40B4-BE49-F238E27FC236}">
                <a16:creationId xmlns:a16="http://schemas.microsoft.com/office/drawing/2014/main" id="{0005BFAA-EFB4-4E7A-AC42-0C762A1FCDF6}"/>
              </a:ext>
            </a:extLst>
          </p:cNvPr>
          <p:cNvGraphicFramePr>
            <a:graphicFrameLocks noChangeAspect="1"/>
          </p:cNvGraphicFramePr>
          <p:nvPr>
            <p:extLst>
              <p:ext uri="{D42A27DB-BD31-4B8C-83A1-F6EECF244321}">
                <p14:modId xmlns:p14="http://schemas.microsoft.com/office/powerpoint/2010/main" val="3012683454"/>
              </p:ext>
            </p:extLst>
          </p:nvPr>
        </p:nvGraphicFramePr>
        <p:xfrm>
          <a:off x="4198937" y="5283804"/>
          <a:ext cx="1169988" cy="468312"/>
        </p:xfrm>
        <a:graphic>
          <a:graphicData uri="http://schemas.openxmlformats.org/presentationml/2006/ole">
            <mc:AlternateContent xmlns:mc="http://schemas.openxmlformats.org/markup-compatibility/2006">
              <mc:Choice xmlns:v="urn:schemas-microsoft-com:vml" Requires="v">
                <p:oleObj name="Equation" r:id="rId8" imgW="634680" imgH="253800" progId="Equation.DSMT4">
                  <p:embed/>
                </p:oleObj>
              </mc:Choice>
              <mc:Fallback>
                <p:oleObj name="Equation" r:id="rId8" imgW="634680" imgH="253800" progId="Equation.DSMT4">
                  <p:embed/>
                  <p:pic>
                    <p:nvPicPr>
                      <p:cNvPr id="28" name="Object 9">
                        <a:extLst>
                          <a:ext uri="{FF2B5EF4-FFF2-40B4-BE49-F238E27FC236}">
                            <a16:creationId xmlns:a16="http://schemas.microsoft.com/office/drawing/2014/main" id="{0005BFAA-EFB4-4E7A-AC42-0C762A1FC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8937" y="528380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Box 28">
            <a:extLst>
              <a:ext uri="{FF2B5EF4-FFF2-40B4-BE49-F238E27FC236}">
                <a16:creationId xmlns:a16="http://schemas.microsoft.com/office/drawing/2014/main" id="{F270C06F-A5A5-4F93-B762-8089BD3C0DEE}"/>
              </a:ext>
            </a:extLst>
          </p:cNvPr>
          <p:cNvSpPr txBox="1"/>
          <p:nvPr/>
        </p:nvSpPr>
        <p:spPr>
          <a:xfrm>
            <a:off x="5253653" y="5277942"/>
            <a:ext cx="1426210" cy="369332"/>
          </a:xfrm>
          <a:prstGeom prst="rect">
            <a:avLst/>
          </a:prstGeom>
          <a:noFill/>
        </p:spPr>
        <p:txBody>
          <a:bodyPr wrap="square">
            <a:spAutoFit/>
          </a:bodyPr>
          <a:lstStyle/>
          <a:p>
            <a:pPr algn="ctr"/>
            <a:r>
              <a:rPr lang="en-US" altLang="en-US" sz="1800" dirty="0"/>
              <a:t>and</a:t>
            </a:r>
          </a:p>
        </p:txBody>
      </p:sp>
      <p:sp>
        <p:nvSpPr>
          <p:cNvPr id="30" name="Arrow: Right 29">
            <a:extLst>
              <a:ext uri="{FF2B5EF4-FFF2-40B4-BE49-F238E27FC236}">
                <a16:creationId xmlns:a16="http://schemas.microsoft.com/office/drawing/2014/main" id="{17039CA5-0C18-40CD-BED3-2FD928EB8567}"/>
              </a:ext>
            </a:extLst>
          </p:cNvPr>
          <p:cNvSpPr/>
          <p:nvPr/>
        </p:nvSpPr>
        <p:spPr>
          <a:xfrm rot="18700620">
            <a:off x="8562470" y="4360666"/>
            <a:ext cx="156946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Substitute CL &amp; CD</a:t>
            </a:r>
          </a:p>
        </p:txBody>
      </p:sp>
    </p:spTree>
    <p:extLst>
      <p:ext uri="{BB962C8B-B14F-4D97-AF65-F5344CB8AC3E}">
        <p14:creationId xmlns:p14="http://schemas.microsoft.com/office/powerpoint/2010/main" val="3124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8" grpId="0" animBg="1"/>
      <p:bldP spid="24" grpId="0" animBg="1"/>
      <p:bldP spid="25"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single engine driven propeller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762232712"/>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3" imgW="1854000" imgH="711000" progId="Equation.DSMT4">
                  <p:embed/>
                </p:oleObj>
              </mc:Choice>
              <mc:Fallback>
                <p:oleObj name="Equation" r:id="rId3"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4"/>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2363724"/>
          </a:xfrm>
          <a:prstGeom prst="rect">
            <a:avLst/>
          </a:prstGeom>
          <a:noFill/>
        </p:spPr>
        <p:txBody>
          <a:bodyPr wrap="square">
            <a:spAutoFit/>
          </a:bodyPr>
          <a:lstStyle/>
          <a:p>
            <a:pPr eaLnBrk="1" hangingPunct="1">
              <a:spcBef>
                <a:spcPct val="20000"/>
              </a:spcBef>
            </a:pPr>
            <a:r>
              <a:rPr lang="en-US" altLang="en-US" dirty="0"/>
              <a:t>c/V = 0.083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dirty="0">
                <a:cs typeface="Tahoma" panose="020B0604030504040204" pitchFamily="34" charset="0"/>
              </a:rPr>
              <a:t>A is still to be determined</a:t>
            </a:r>
          </a:p>
          <a:p>
            <a:pPr eaLnBrk="1" hangingPunct="1">
              <a:spcBef>
                <a:spcPct val="20000"/>
              </a:spcBef>
            </a:pPr>
            <a:r>
              <a:rPr lang="en-US" altLang="en-US" dirty="0" err="1">
                <a:cs typeface="Tahoma" panose="020B0604030504040204" pitchFamily="34" charset="0"/>
              </a:rPr>
              <a:t>C</a:t>
            </a:r>
            <a:r>
              <a:rPr lang="en-US" altLang="en-US" baseline="-25000" dirty="0" err="1">
                <a:cs typeface="Tahoma" panose="020B0604030504040204" pitchFamily="34" charset="0"/>
              </a:rPr>
              <a:t>Lmax</a:t>
            </a:r>
            <a:r>
              <a:rPr lang="en-US" altLang="en-US" baseline="-25000" dirty="0">
                <a:cs typeface="Tahoma" panose="020B0604030504040204" pitchFamily="34" charset="0"/>
              </a:rPr>
              <a:t> </a:t>
            </a:r>
            <a:r>
              <a:rPr lang="en-US" altLang="en-US" dirty="0">
                <a:cs typeface="Tahoma" panose="020B0604030504040204" pitchFamily="34" charset="0"/>
              </a:rPr>
              <a:t>= 1.8 =&gt; C</a:t>
            </a:r>
            <a:r>
              <a:rPr lang="en-US" altLang="en-US" baseline="-25000" dirty="0">
                <a:cs typeface="Tahoma" panose="020B0604030504040204" pitchFamily="34" charset="0"/>
              </a:rPr>
              <a:t>L</a:t>
            </a:r>
            <a:r>
              <a:rPr lang="en-US" altLang="en-US" dirty="0">
                <a:cs typeface="Tahoma" panose="020B0604030504040204" pitchFamily="34" charset="0"/>
              </a:rPr>
              <a:t> = 1.6</a:t>
            </a:r>
            <a:endParaRPr lang="en-US" dirty="0"/>
          </a:p>
        </p:txBody>
      </p:sp>
    </p:spTree>
    <p:extLst>
      <p:ext uri="{BB962C8B-B14F-4D97-AF65-F5344CB8AC3E}">
        <p14:creationId xmlns:p14="http://schemas.microsoft.com/office/powerpoint/2010/main" val="1913275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4">
            <a:extLst>
              <a:ext uri="{FF2B5EF4-FFF2-40B4-BE49-F238E27FC236}">
                <a16:creationId xmlns:a16="http://schemas.microsoft.com/office/drawing/2014/main" id="{F8F4984B-EE10-4715-B580-4F7C9A0CB4B7}"/>
              </a:ext>
            </a:extLst>
          </p:cNvPr>
          <p:cNvGraphicFramePr>
            <a:graphicFrameLocks noChangeAspect="1"/>
          </p:cNvGraphicFramePr>
          <p:nvPr>
            <p:extLst>
              <p:ext uri="{D42A27DB-BD31-4B8C-83A1-F6EECF244321}">
                <p14:modId xmlns:p14="http://schemas.microsoft.com/office/powerpoint/2010/main" val="1563434599"/>
              </p:ext>
            </p:extLst>
          </p:nvPr>
        </p:nvGraphicFramePr>
        <p:xfrm>
          <a:off x="2137748" y="1512613"/>
          <a:ext cx="7670800" cy="468788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4031226" y="2517054"/>
            <a:ext cx="5406279" cy="2881437"/>
            <a:chOff x="3870201" y="3165516"/>
            <a:chExt cx="6111178" cy="1671114"/>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70201" y="3165516"/>
              <a:ext cx="6111178" cy="1616033"/>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6444" h="2226622">
                  <a:moveTo>
                    <a:pt x="5011" y="2200921"/>
                  </a:moveTo>
                  <a:lnTo>
                    <a:pt x="5685688" y="2226622"/>
                  </a:lnTo>
                  <a:lnTo>
                    <a:pt x="5706444" y="0"/>
                  </a:lnTo>
                  <a:cubicBezTo>
                    <a:pt x="5382129" y="300197"/>
                    <a:pt x="5082779" y="525893"/>
                    <a:pt x="4621935" y="712232"/>
                  </a:cubicBezTo>
                  <a:cubicBezTo>
                    <a:pt x="4161091" y="898571"/>
                    <a:pt x="3772242" y="985738"/>
                    <a:pt x="2941380" y="1118033"/>
                  </a:cubicBezTo>
                  <a:cubicBezTo>
                    <a:pt x="2119167" y="1218901"/>
                    <a:pt x="586070" y="1381058"/>
                    <a:pt x="0" y="1380294"/>
                  </a:cubicBezTo>
                  <a:cubicBezTo>
                    <a:pt x="1670" y="1653836"/>
                    <a:pt x="3341" y="1927379"/>
                    <a:pt x="5011" y="220092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02068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063960789"/>
              </p:ext>
            </p:extLst>
          </p:nvPr>
        </p:nvGraphicFramePr>
        <p:xfrm>
          <a:off x="1825324" y="1417638"/>
          <a:ext cx="8541352" cy="458787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564734" y="4353026"/>
            <a:ext cx="3240327" cy="968464"/>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201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204054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6E7ABC-41FD-2B92-7416-13DCA1B22551}"/>
              </a:ext>
            </a:extLst>
          </p:cNvPr>
          <p:cNvSpPr txBox="1"/>
          <p:nvPr/>
        </p:nvSpPr>
        <p:spPr>
          <a:xfrm>
            <a:off x="4765496" y="4633820"/>
            <a:ext cx="4092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Sizing for stall speed is done using the lift equation:</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Choosing V</a:t>
            </a:r>
            <a:r>
              <a:rPr lang="en-US" altLang="en-US" baseline="-25000" dirty="0"/>
              <a:t>s</a:t>
            </a:r>
            <a:r>
              <a:rPr lang="en-US" altLang="en-US" dirty="0"/>
              <a:t> for a given value of </a:t>
            </a:r>
            <a:r>
              <a:rPr lang="en-US" altLang="en-US" dirty="0" err="1"/>
              <a:t>C</a:t>
            </a:r>
            <a:r>
              <a:rPr lang="en-US" altLang="en-US" baseline="-25000" dirty="0" err="1"/>
              <a:t>Lmax</a:t>
            </a:r>
            <a:r>
              <a:rPr lang="en-US" altLang="en-US" dirty="0"/>
              <a:t> leads to an expression for W/S:</a:t>
            </a:r>
          </a:p>
          <a:p>
            <a:pPr marL="0" indent="0" eaLnBrk="1" hangingPunct="1">
              <a:spcBef>
                <a:spcPct val="20000"/>
              </a:spcBef>
              <a:buNone/>
            </a:pPr>
            <a:endParaRPr lang="en-US" dirty="0"/>
          </a:p>
        </p:txBody>
      </p:sp>
      <p:graphicFrame>
        <p:nvGraphicFramePr>
          <p:cNvPr id="39" name="Object 5">
            <a:extLst>
              <a:ext uri="{FF2B5EF4-FFF2-40B4-BE49-F238E27FC236}">
                <a16:creationId xmlns:a16="http://schemas.microsoft.com/office/drawing/2014/main" id="{4E36C604-8AEC-4A00-9221-DEA628130467}"/>
              </a:ext>
            </a:extLst>
          </p:cNvPr>
          <p:cNvGraphicFramePr>
            <a:graphicFrameLocks noChangeAspect="1"/>
          </p:cNvGraphicFramePr>
          <p:nvPr>
            <p:extLst>
              <p:ext uri="{D42A27DB-BD31-4B8C-83A1-F6EECF244321}">
                <p14:modId xmlns:p14="http://schemas.microsoft.com/office/powerpoint/2010/main" val="922537527"/>
              </p:ext>
            </p:extLst>
          </p:nvPr>
        </p:nvGraphicFramePr>
        <p:xfrm>
          <a:off x="1820636" y="2379774"/>
          <a:ext cx="2705100" cy="882650"/>
        </p:xfrm>
        <a:graphic>
          <a:graphicData uri="http://schemas.openxmlformats.org/presentationml/2006/ole">
            <mc:AlternateContent xmlns:mc="http://schemas.openxmlformats.org/markup-compatibility/2006">
              <mc:Choice xmlns:v="urn:schemas-microsoft-com:vml" Requires="v">
                <p:oleObj name="Equation" r:id="rId3" imgW="1244520" imgH="406080" progId="Equation.DSMT4">
                  <p:embed/>
                </p:oleObj>
              </mc:Choice>
              <mc:Fallback>
                <p:oleObj name="Equation" r:id="rId3" imgW="1244520" imgH="406080" progId="Equation.DSMT4">
                  <p:embed/>
                  <p:pic>
                    <p:nvPicPr>
                      <p:cNvPr id="39" name="Object 5">
                        <a:extLst>
                          <a:ext uri="{FF2B5EF4-FFF2-40B4-BE49-F238E27FC236}">
                            <a16:creationId xmlns:a16="http://schemas.microsoft.com/office/drawing/2014/main" id="{4E36C604-8AEC-4A00-9221-DEA628130467}"/>
                          </a:ext>
                        </a:extLst>
                      </p:cNvPr>
                      <p:cNvPicPr>
                        <a:picLocks noChangeAspect="1" noChangeArrowheads="1"/>
                      </p:cNvPicPr>
                      <p:nvPr/>
                    </p:nvPicPr>
                    <p:blipFill>
                      <a:blip r:embed="rId4"/>
                      <a:srcRect/>
                      <a:stretch>
                        <a:fillRect/>
                      </a:stretch>
                    </p:blipFill>
                    <p:spPr bwMode="auto">
                      <a:xfrm>
                        <a:off x="1820636" y="2379774"/>
                        <a:ext cx="27051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Arrow: Right 2">
            <a:extLst>
              <a:ext uri="{FF2B5EF4-FFF2-40B4-BE49-F238E27FC236}">
                <a16:creationId xmlns:a16="http://schemas.microsoft.com/office/drawing/2014/main" id="{2F6E8EB9-D53A-4E16-99B6-76A4EE4CD68C}"/>
              </a:ext>
            </a:extLst>
          </p:cNvPr>
          <p:cNvSpPr/>
          <p:nvPr/>
        </p:nvSpPr>
        <p:spPr>
          <a:xfrm>
            <a:off x="5124449" y="2306705"/>
            <a:ext cx="1943102" cy="102878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 to Vs</a:t>
            </a:r>
          </a:p>
        </p:txBody>
      </p:sp>
      <p:graphicFrame>
        <p:nvGraphicFramePr>
          <p:cNvPr id="44" name="Object 5">
            <a:extLst>
              <a:ext uri="{FF2B5EF4-FFF2-40B4-BE49-F238E27FC236}">
                <a16:creationId xmlns:a16="http://schemas.microsoft.com/office/drawing/2014/main" id="{BA082D99-B36F-46E5-8A10-66FB1741BF7D}"/>
              </a:ext>
            </a:extLst>
          </p:cNvPr>
          <p:cNvGraphicFramePr>
            <a:graphicFrameLocks noChangeAspect="1"/>
          </p:cNvGraphicFramePr>
          <p:nvPr>
            <p:extLst>
              <p:ext uri="{D42A27DB-BD31-4B8C-83A1-F6EECF244321}">
                <p14:modId xmlns:p14="http://schemas.microsoft.com/office/powerpoint/2010/main" val="1002093899"/>
              </p:ext>
            </p:extLst>
          </p:nvPr>
        </p:nvGraphicFramePr>
        <p:xfrm>
          <a:off x="7472696" y="2324100"/>
          <a:ext cx="2540000" cy="1104900"/>
        </p:xfrm>
        <a:graphic>
          <a:graphicData uri="http://schemas.openxmlformats.org/presentationml/2006/ole">
            <mc:AlternateContent xmlns:mc="http://schemas.openxmlformats.org/markup-compatibility/2006">
              <mc:Choice xmlns:v="urn:schemas-microsoft-com:vml" Requires="v">
                <p:oleObj name="Equation" r:id="rId5" imgW="1168200" imgH="507960" progId="Equation.DSMT4">
                  <p:embed/>
                </p:oleObj>
              </mc:Choice>
              <mc:Fallback>
                <p:oleObj name="Equation" r:id="rId5" imgW="1168200" imgH="507960" progId="Equation.DSMT4">
                  <p:embed/>
                  <p:pic>
                    <p:nvPicPr>
                      <p:cNvPr id="44" name="Object 5">
                        <a:extLst>
                          <a:ext uri="{FF2B5EF4-FFF2-40B4-BE49-F238E27FC236}">
                            <a16:creationId xmlns:a16="http://schemas.microsoft.com/office/drawing/2014/main" id="{BA082D99-B36F-46E5-8A10-66FB1741BF7D}"/>
                          </a:ext>
                        </a:extLst>
                      </p:cNvPr>
                      <p:cNvPicPr>
                        <a:picLocks noChangeAspect="1" noChangeArrowheads="1"/>
                      </p:cNvPicPr>
                      <p:nvPr/>
                    </p:nvPicPr>
                    <p:blipFill>
                      <a:blip r:embed="rId6"/>
                      <a:srcRect/>
                      <a:stretch>
                        <a:fillRect/>
                      </a:stretch>
                    </p:blipFill>
                    <p:spPr bwMode="auto">
                      <a:xfrm>
                        <a:off x="7472696" y="2324100"/>
                        <a:ext cx="25400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8">
            <a:extLst>
              <a:ext uri="{FF2B5EF4-FFF2-40B4-BE49-F238E27FC236}">
                <a16:creationId xmlns:a16="http://schemas.microsoft.com/office/drawing/2014/main" id="{FD0ECFA4-9748-4F5D-94BC-74D8B0DE9F56}"/>
              </a:ext>
            </a:extLst>
          </p:cNvPr>
          <p:cNvGraphicFramePr>
            <a:graphicFrameLocks noChangeAspect="1"/>
          </p:cNvGraphicFramePr>
          <p:nvPr>
            <p:extLst>
              <p:ext uri="{D42A27DB-BD31-4B8C-83A1-F6EECF244321}">
                <p14:modId xmlns:p14="http://schemas.microsoft.com/office/powerpoint/2010/main" val="865098452"/>
              </p:ext>
            </p:extLst>
          </p:nvPr>
        </p:nvGraphicFramePr>
        <p:xfrm>
          <a:off x="4724400" y="4648200"/>
          <a:ext cx="2743200" cy="933450"/>
        </p:xfrm>
        <a:graphic>
          <a:graphicData uri="http://schemas.openxmlformats.org/presentationml/2006/ole">
            <mc:AlternateContent xmlns:mc="http://schemas.openxmlformats.org/markup-compatibility/2006">
              <mc:Choice xmlns:v="urn:schemas-microsoft-com:vml" Requires="v">
                <p:oleObj name="Equation" r:id="rId7" imgW="1193760" imgH="406080" progId="Equation.DSMT4">
                  <p:embed/>
                </p:oleObj>
              </mc:Choice>
              <mc:Fallback>
                <p:oleObj name="Equation" r:id="rId7" imgW="1193760" imgH="406080" progId="Equation.DSMT4">
                  <p:embed/>
                  <p:pic>
                    <p:nvPicPr>
                      <p:cNvPr id="45" name="Object 8">
                        <a:extLst>
                          <a:ext uri="{FF2B5EF4-FFF2-40B4-BE49-F238E27FC236}">
                            <a16:creationId xmlns:a16="http://schemas.microsoft.com/office/drawing/2014/main" id="{FD0ECFA4-9748-4F5D-94BC-74D8B0DE9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648200"/>
                        <a:ext cx="27432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819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98FD9F50-B0DC-4892-84D3-17BAE6625674}"/>
              </a:ext>
            </a:extLst>
          </p:cNvPr>
          <p:cNvSpPr>
            <a:spLocks noGrp="1"/>
          </p:cNvSpPr>
          <p:nvPr>
            <p:ph idx="1"/>
          </p:nvPr>
        </p:nvSpPr>
        <p:spPr/>
        <p:txBody>
          <a:bodyPr/>
          <a:lstStyle/>
          <a:p>
            <a:pPr marL="0" indent="0">
              <a:buFont typeface="Arial" charset="0"/>
              <a:buNone/>
            </a:pPr>
            <a:r>
              <a:rPr lang="en-US" altLang="en-US" dirty="0"/>
              <a:t>Similarly, to the propeller aircraft:</a:t>
            </a:r>
          </a:p>
          <a:p>
            <a:r>
              <a:rPr lang="en-US" altLang="en-US" sz="2400" dirty="0"/>
              <a:t>By definition:</a:t>
            </a:r>
          </a:p>
          <a:p>
            <a:endParaRPr lang="en-US" altLang="en-US" sz="2400" dirty="0"/>
          </a:p>
          <a:p>
            <a:endParaRPr lang="en-US" altLang="en-US" sz="2400" dirty="0"/>
          </a:p>
          <a:p>
            <a:r>
              <a:rPr lang="en-US" altLang="en-US" sz="2400" dirty="0"/>
              <a:t>From performance theory, we know:</a:t>
            </a:r>
          </a:p>
          <a:p>
            <a:endParaRPr lang="en-US" altLang="en-US" sz="2400" dirty="0"/>
          </a:p>
          <a:p>
            <a:endParaRPr lang="en-US" altLang="en-US" sz="2400" dirty="0"/>
          </a:p>
          <a:p>
            <a:endParaRPr lang="en-US" altLang="en-US" sz="2400" dirty="0"/>
          </a:p>
          <a:p>
            <a:r>
              <a:rPr lang="en-US" altLang="en-US" sz="2400" dirty="0"/>
              <a:t>Therefore:</a:t>
            </a:r>
          </a:p>
          <a:p>
            <a:pPr marL="0" indent="0">
              <a:buFont typeface="Arial" charset="0"/>
              <a:buNone/>
            </a:pPr>
            <a:endParaRPr lang="en-US" altLang="en-US" dirty="0"/>
          </a:p>
          <a:p>
            <a:endParaRPr lang="en-US" dirty="0"/>
          </a:p>
        </p:txBody>
      </p:sp>
      <p:grpSp>
        <p:nvGrpSpPr>
          <p:cNvPr id="9" name="Group 8">
            <a:extLst>
              <a:ext uri="{FF2B5EF4-FFF2-40B4-BE49-F238E27FC236}">
                <a16:creationId xmlns:a16="http://schemas.microsoft.com/office/drawing/2014/main" id="{15356DC4-FDB2-4D28-A934-39079C37E24F}"/>
              </a:ext>
            </a:extLst>
          </p:cNvPr>
          <p:cNvGrpSpPr/>
          <p:nvPr/>
        </p:nvGrpSpPr>
        <p:grpSpPr>
          <a:xfrm>
            <a:off x="7254213" y="2318670"/>
            <a:ext cx="4353320" cy="1737859"/>
            <a:chOff x="1143000" y="2619376"/>
            <a:chExt cx="5845704" cy="2333624"/>
          </a:xfrm>
        </p:grpSpPr>
        <p:sp>
          <p:nvSpPr>
            <p:cNvPr id="10" name="Line 5">
              <a:extLst>
                <a:ext uri="{FF2B5EF4-FFF2-40B4-BE49-F238E27FC236}">
                  <a16:creationId xmlns:a16="http://schemas.microsoft.com/office/drawing/2014/main" id="{176A3065-B8CC-420D-B5A0-DF841E644BA7}"/>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1" name="Line 6">
              <a:extLst>
                <a:ext uri="{FF2B5EF4-FFF2-40B4-BE49-F238E27FC236}">
                  <a16:creationId xmlns:a16="http://schemas.microsoft.com/office/drawing/2014/main" id="{9C70629A-A5A8-4F4C-BE1F-A22600C458DD}"/>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5" name="Line 7">
              <a:extLst>
                <a:ext uri="{FF2B5EF4-FFF2-40B4-BE49-F238E27FC236}">
                  <a16:creationId xmlns:a16="http://schemas.microsoft.com/office/drawing/2014/main" id="{4206A066-FB32-4F52-8A81-E84F72196B2B}"/>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6" name="Text Box 8">
              <a:extLst>
                <a:ext uri="{FF2B5EF4-FFF2-40B4-BE49-F238E27FC236}">
                  <a16:creationId xmlns:a16="http://schemas.microsoft.com/office/drawing/2014/main" id="{DCB6A996-B7EA-42F9-AF3D-D1B2BC895973}"/>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7" name="Freeform 9">
              <a:extLst>
                <a:ext uri="{FF2B5EF4-FFF2-40B4-BE49-F238E27FC236}">
                  <a16:creationId xmlns:a16="http://schemas.microsoft.com/office/drawing/2014/main" id="{76DDDA45-0E6E-443A-AF44-E6AC5CD1A800}"/>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8" name="Text Box 10">
              <a:extLst>
                <a:ext uri="{FF2B5EF4-FFF2-40B4-BE49-F238E27FC236}">
                  <a16:creationId xmlns:a16="http://schemas.microsoft.com/office/drawing/2014/main" id="{BA209CE6-D04E-4F85-858C-CC4F0E8BC0B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9" name="Text Box 11">
              <a:extLst>
                <a:ext uri="{FF2B5EF4-FFF2-40B4-BE49-F238E27FC236}">
                  <a16:creationId xmlns:a16="http://schemas.microsoft.com/office/drawing/2014/main" id="{5CC74D58-3CF6-4326-8798-11B77ED83E6C}"/>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20" name="Text Box 13">
              <a:extLst>
                <a:ext uri="{FF2B5EF4-FFF2-40B4-BE49-F238E27FC236}">
                  <a16:creationId xmlns:a16="http://schemas.microsoft.com/office/drawing/2014/main" id="{E1200BCC-5E50-4322-8C08-9E57A543FA1B}"/>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21" name="Freeform 14">
              <a:extLst>
                <a:ext uri="{FF2B5EF4-FFF2-40B4-BE49-F238E27FC236}">
                  <a16:creationId xmlns:a16="http://schemas.microsoft.com/office/drawing/2014/main" id="{A7E0C14D-2E9B-47A2-8701-C3E931A8AF60}"/>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22" name="Object 5">
            <a:extLst>
              <a:ext uri="{FF2B5EF4-FFF2-40B4-BE49-F238E27FC236}">
                <a16:creationId xmlns:a16="http://schemas.microsoft.com/office/drawing/2014/main" id="{DF91EA64-62F9-4845-B374-3B55A3DA9AA3}"/>
              </a:ext>
            </a:extLst>
          </p:cNvPr>
          <p:cNvGraphicFramePr>
            <a:graphicFrameLocks noChangeAspect="1"/>
          </p:cNvGraphicFramePr>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22" name="Object 5">
                        <a:extLst>
                          <a:ext uri="{FF2B5EF4-FFF2-40B4-BE49-F238E27FC236}">
                            <a16:creationId xmlns:a16="http://schemas.microsoft.com/office/drawing/2014/main" id="{DF91EA64-62F9-4845-B374-3B55A3DA9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a:extLst>
              <a:ext uri="{FF2B5EF4-FFF2-40B4-BE49-F238E27FC236}">
                <a16:creationId xmlns:a16="http://schemas.microsoft.com/office/drawing/2014/main" id="{FBEDB2D9-3127-49B5-AB18-D42BDD065BF8}"/>
              </a:ext>
            </a:extLst>
          </p:cNvPr>
          <p:cNvGraphicFramePr>
            <a:graphicFrameLocks noChangeAspect="1"/>
          </p:cNvGraphicFramePr>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3" name="Object 9">
                        <a:extLst>
                          <a:ext uri="{FF2B5EF4-FFF2-40B4-BE49-F238E27FC236}">
                            <a16:creationId xmlns:a16="http://schemas.microsoft.com/office/drawing/2014/main" id="{FBEDB2D9-3127-49B5-AB18-D42BDD065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8">
            <a:extLst>
              <a:ext uri="{FF2B5EF4-FFF2-40B4-BE49-F238E27FC236}">
                <a16:creationId xmlns:a16="http://schemas.microsoft.com/office/drawing/2014/main" id="{F9BA0CFA-A7C6-49E4-AB47-C724106E4A8A}"/>
              </a:ext>
            </a:extLst>
          </p:cNvPr>
          <p:cNvGraphicFramePr>
            <a:graphicFrameLocks noChangeAspect="1"/>
          </p:cNvGraphicFramePr>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4" name="Object 8">
                        <a:extLst>
                          <a:ext uri="{FF2B5EF4-FFF2-40B4-BE49-F238E27FC236}">
                            <a16:creationId xmlns:a16="http://schemas.microsoft.com/office/drawing/2014/main" id="{F9BA0CFA-A7C6-49E4-AB47-C724106E4A8A}"/>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13">
            <a:extLst>
              <a:ext uri="{FF2B5EF4-FFF2-40B4-BE49-F238E27FC236}">
                <a16:creationId xmlns:a16="http://schemas.microsoft.com/office/drawing/2014/main" id="{2C5EB5C2-8944-4D64-B29E-3A17AABAE560}"/>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26702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jet aircraft:</a:t>
            </a:r>
          </a:p>
          <a:p>
            <a:endParaRPr lang="en-US" altLang="en-US" sz="2000" dirty="0"/>
          </a:p>
          <a:p>
            <a:endParaRPr lang="en-US" altLang="en-US" sz="2000" dirty="0"/>
          </a:p>
          <a:p>
            <a:r>
              <a:rPr lang="en-US" altLang="en-US" sz="2000" dirty="0"/>
              <a:t>Assuming again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3" imgW="1422360" imgH="406080" progId="Equation.DSMT4">
                  <p:embed/>
                </p:oleObj>
              </mc:Choice>
              <mc:Fallback>
                <p:oleObj name="Equation" r:id="rId3"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4"/>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5" imgW="1015920" imgH="482400" progId="Equation.DSMT4">
                  <p:embed/>
                </p:oleObj>
              </mc:Choice>
              <mc:Fallback>
                <p:oleObj name="Equation" r:id="rId5"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6"/>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14" name="Object 4">
            <a:extLst>
              <a:ext uri="{FF2B5EF4-FFF2-40B4-BE49-F238E27FC236}">
                <a16:creationId xmlns:a16="http://schemas.microsoft.com/office/drawing/2014/main" id="{72C0EA40-E01B-4BDD-B3DE-F0C10C3D527C}"/>
              </a:ext>
            </a:extLst>
          </p:cNvPr>
          <p:cNvGraphicFramePr>
            <a:graphicFrameLocks noChangeAspect="1"/>
          </p:cNvGraphicFramePr>
          <p:nvPr>
            <p:extLst>
              <p:ext uri="{D42A27DB-BD31-4B8C-83A1-F6EECF244321}">
                <p14:modId xmlns:p14="http://schemas.microsoft.com/office/powerpoint/2010/main" val="109665163"/>
              </p:ext>
            </p:extLst>
          </p:nvPr>
        </p:nvGraphicFramePr>
        <p:xfrm>
          <a:off x="3022158" y="2146360"/>
          <a:ext cx="1179653" cy="461665"/>
        </p:xfrm>
        <a:graphic>
          <a:graphicData uri="http://schemas.openxmlformats.org/presentationml/2006/ole">
            <mc:AlternateContent xmlns:mc="http://schemas.openxmlformats.org/markup-compatibility/2006">
              <mc:Choice xmlns:v="urn:schemas-microsoft-com:vml" Requires="v">
                <p:oleObj name="Equation" r:id="rId7" imgW="583920" imgH="228600" progId="Equation.DSMT4">
                  <p:embed/>
                </p:oleObj>
              </mc:Choice>
              <mc:Fallback>
                <p:oleObj name="Equation" r:id="rId7" imgW="583920" imgH="228600" progId="Equation.DSMT4">
                  <p:embed/>
                  <p:pic>
                    <p:nvPicPr>
                      <p:cNvPr id="14" name="Object 4">
                        <a:extLst>
                          <a:ext uri="{FF2B5EF4-FFF2-40B4-BE49-F238E27FC236}">
                            <a16:creationId xmlns:a16="http://schemas.microsoft.com/office/drawing/2014/main" id="{72C0EA40-E01B-4BDD-B3DE-F0C10C3D52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2158" y="2146360"/>
                        <a:ext cx="1179653" cy="461665"/>
                      </a:xfrm>
                      <a:prstGeom prst="rect">
                        <a:avLst/>
                      </a:prstGeom>
                      <a:noFill/>
                      <a:ln>
                        <a:noFill/>
                      </a:ln>
                      <a:effectLst/>
                    </p:spPr>
                  </p:pic>
                </p:oleObj>
              </mc:Fallback>
            </mc:AlternateContent>
          </a:graphicData>
        </a:graphic>
      </p:graphicFrame>
      <p:graphicFrame>
        <p:nvGraphicFramePr>
          <p:cNvPr id="15" name="Object 7">
            <a:extLst>
              <a:ext uri="{FF2B5EF4-FFF2-40B4-BE49-F238E27FC236}">
                <a16:creationId xmlns:a16="http://schemas.microsoft.com/office/drawing/2014/main" id="{05CCA851-9810-475A-B751-0958DE9240F4}"/>
              </a:ext>
            </a:extLst>
          </p:cNvPr>
          <p:cNvGraphicFramePr>
            <a:graphicFrameLocks noChangeAspect="1"/>
          </p:cNvGraphicFramePr>
          <p:nvPr>
            <p:extLst>
              <p:ext uri="{D42A27DB-BD31-4B8C-83A1-F6EECF244321}">
                <p14:modId xmlns:p14="http://schemas.microsoft.com/office/powerpoint/2010/main" val="916393155"/>
              </p:ext>
            </p:extLst>
          </p:nvPr>
        </p:nvGraphicFramePr>
        <p:xfrm>
          <a:off x="7237080" y="2025974"/>
          <a:ext cx="2811696" cy="738245"/>
        </p:xfrm>
        <a:graphic>
          <a:graphicData uri="http://schemas.openxmlformats.org/presentationml/2006/ole">
            <mc:AlternateContent xmlns:mc="http://schemas.openxmlformats.org/markup-compatibility/2006">
              <mc:Choice xmlns:v="urn:schemas-microsoft-com:vml" Requires="v">
                <p:oleObj name="Equation" r:id="rId9" imgW="1549080" imgH="406080" progId="Equation.DSMT4">
                  <p:embed/>
                </p:oleObj>
              </mc:Choice>
              <mc:Fallback>
                <p:oleObj name="Equation" r:id="rId9" imgW="1549080" imgH="406080" progId="Equation.DSMT4">
                  <p:embed/>
                  <p:pic>
                    <p:nvPicPr>
                      <p:cNvPr id="15" name="Object 7">
                        <a:extLst>
                          <a:ext uri="{FF2B5EF4-FFF2-40B4-BE49-F238E27FC236}">
                            <a16:creationId xmlns:a16="http://schemas.microsoft.com/office/drawing/2014/main" id="{05CCA851-9810-475A-B751-0958DE9240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7080" y="2025974"/>
                        <a:ext cx="2811696" cy="738245"/>
                      </a:xfrm>
                      <a:prstGeom prst="rect">
                        <a:avLst/>
                      </a:prstGeom>
                      <a:noFill/>
                      <a:ln>
                        <a:noFill/>
                      </a:ln>
                      <a:effectLst/>
                    </p:spPr>
                  </p:pic>
                </p:oleObj>
              </mc:Fallback>
            </mc:AlternateContent>
          </a:graphicData>
        </a:graphic>
      </p:graphicFrame>
      <p:graphicFrame>
        <p:nvGraphicFramePr>
          <p:cNvPr id="16" name="Object 4">
            <a:extLst>
              <a:ext uri="{FF2B5EF4-FFF2-40B4-BE49-F238E27FC236}">
                <a16:creationId xmlns:a16="http://schemas.microsoft.com/office/drawing/2014/main" id="{CEA74332-AEBD-4330-AD2F-4DE4C4CEE3B2}"/>
              </a:ext>
            </a:extLst>
          </p:cNvPr>
          <p:cNvGraphicFramePr>
            <a:graphicFrameLocks noChangeAspect="1"/>
          </p:cNvGraphicFramePr>
          <p:nvPr>
            <p:extLst>
              <p:ext uri="{D42A27DB-BD31-4B8C-83A1-F6EECF244321}">
                <p14:modId xmlns:p14="http://schemas.microsoft.com/office/powerpoint/2010/main" val="3987356235"/>
              </p:ext>
            </p:extLst>
          </p:nvPr>
        </p:nvGraphicFramePr>
        <p:xfrm>
          <a:off x="3579570" y="4809458"/>
          <a:ext cx="5032860" cy="781681"/>
        </p:xfrm>
        <a:graphic>
          <a:graphicData uri="http://schemas.openxmlformats.org/presentationml/2006/ole">
            <mc:AlternateContent xmlns:mc="http://schemas.openxmlformats.org/markup-compatibility/2006">
              <mc:Choice xmlns:v="urn:schemas-microsoft-com:vml" Requires="v">
                <p:oleObj name="Equation" r:id="rId11" imgW="3111480" imgH="482400" progId="Equation.DSMT4">
                  <p:embed/>
                </p:oleObj>
              </mc:Choice>
              <mc:Fallback>
                <p:oleObj name="Equation" r:id="rId11" imgW="3111480" imgH="482400" progId="Equation.DSMT4">
                  <p:embed/>
                  <p:pic>
                    <p:nvPicPr>
                      <p:cNvPr id="16" name="Object 4">
                        <a:extLst>
                          <a:ext uri="{FF2B5EF4-FFF2-40B4-BE49-F238E27FC236}">
                            <a16:creationId xmlns:a16="http://schemas.microsoft.com/office/drawing/2014/main" id="{CEA74332-AEBD-4330-AD2F-4DE4C4CEE3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570" y="4809458"/>
                        <a:ext cx="5032860" cy="7816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214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maximized the climb rate c, we have to maximize:</a:t>
            </a:r>
          </a:p>
          <a:p>
            <a:endParaRPr lang="en-US" altLang="en-US" sz="2000" dirty="0"/>
          </a:p>
          <a:p>
            <a:endParaRPr lang="en-US" altLang="en-US" sz="2000" dirty="0"/>
          </a:p>
          <a:p>
            <a:endParaRPr lang="en-US" altLang="en-US" sz="2000" dirty="0"/>
          </a:p>
          <a:p>
            <a:r>
              <a:rPr lang="en-US" altLang="en-US" sz="2000" dirty="0"/>
              <a:t>Assuming </a:t>
            </a:r>
          </a:p>
          <a:p>
            <a:endParaRPr lang="en-US" altLang="en-US" sz="2000" dirty="0"/>
          </a:p>
          <a:p>
            <a:endParaRPr lang="en-US" altLang="en-US" sz="2000" dirty="0"/>
          </a:p>
          <a:p>
            <a:endParaRPr lang="en-US" altLang="en-US" sz="2000" dirty="0"/>
          </a:p>
          <a:p>
            <a:r>
              <a:rPr lang="en-US" altLang="en-US" sz="2000" dirty="0"/>
              <a:t>From which we find:</a:t>
            </a:r>
          </a:p>
          <a:p>
            <a:endParaRPr lang="en-US" altLang="en-US" sz="2000" dirty="0"/>
          </a:p>
          <a:p>
            <a:pPr marL="0" indent="0" eaLnBrk="1" hangingPunct="1">
              <a:spcBef>
                <a:spcPct val="20000"/>
              </a:spcBef>
              <a:buNone/>
            </a:pPr>
            <a:endParaRPr lang="en-US" altLang="en-US"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552065102"/>
              </p:ext>
            </p:extLst>
          </p:nvPr>
        </p:nvGraphicFramePr>
        <p:xfrm>
          <a:off x="5756275" y="2156781"/>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275" y="2156781"/>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2920006085"/>
              </p:ext>
            </p:extLst>
          </p:nvPr>
        </p:nvGraphicFramePr>
        <p:xfrm>
          <a:off x="4764786" y="3395633"/>
          <a:ext cx="2114362" cy="924259"/>
        </p:xfrm>
        <a:graphic>
          <a:graphicData uri="http://schemas.openxmlformats.org/presentationml/2006/ole">
            <mc:AlternateContent xmlns:mc="http://schemas.openxmlformats.org/markup-compatibility/2006">
              <mc:Choice xmlns:v="urn:schemas-microsoft-com:vml" Requires="v">
                <p:oleObj name="Equation" r:id="rId5" imgW="1015920" imgH="444240" progId="Equation.DSMT4">
                  <p:embed/>
                </p:oleObj>
              </mc:Choice>
              <mc:Fallback>
                <p:oleObj name="Equation" r:id="rId5"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786" y="3395633"/>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3143620504"/>
              </p:ext>
            </p:extLst>
          </p:nvPr>
        </p:nvGraphicFramePr>
        <p:xfrm>
          <a:off x="8756687" y="3556318"/>
          <a:ext cx="1897063" cy="561975"/>
        </p:xfrm>
        <a:graphic>
          <a:graphicData uri="http://schemas.openxmlformats.org/presentationml/2006/ole">
            <mc:AlternateContent xmlns:mc="http://schemas.openxmlformats.org/markup-compatibility/2006">
              <mc:Choice xmlns:v="urn:schemas-microsoft-com:vml" Requires="v">
                <p:oleObj name="Equation" r:id="rId7" imgW="1028520" imgH="304560" progId="Equation.DSMT4">
                  <p:embed/>
                </p:oleObj>
              </mc:Choice>
              <mc:Fallback>
                <p:oleObj name="Equation" r:id="rId7"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6687" y="355631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611903472"/>
              </p:ext>
            </p:extLst>
          </p:nvPr>
        </p:nvGraphicFramePr>
        <p:xfrm>
          <a:off x="1548841" y="3654692"/>
          <a:ext cx="1169988" cy="468312"/>
        </p:xfrm>
        <a:graphic>
          <a:graphicData uri="http://schemas.openxmlformats.org/presentationml/2006/ole">
            <mc:AlternateContent xmlns:mc="http://schemas.openxmlformats.org/markup-compatibility/2006">
              <mc:Choice xmlns:v="urn:schemas-microsoft-com:vml" Requires="v">
                <p:oleObj name="Equation" r:id="rId9" imgW="634680" imgH="253800" progId="Equation.DSMT4">
                  <p:embed/>
                </p:oleObj>
              </mc:Choice>
              <mc:Fallback>
                <p:oleObj name="Equation" r:id="rId9"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841" y="3654692"/>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3652639"/>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3652639"/>
            <a:ext cx="1426210" cy="369332"/>
          </a:xfrm>
          <a:prstGeom prst="rect">
            <a:avLst/>
          </a:prstGeom>
          <a:noFill/>
        </p:spPr>
        <p:txBody>
          <a:bodyPr wrap="square">
            <a:spAutoFit/>
          </a:bodyPr>
          <a:lstStyle/>
          <a:p>
            <a:r>
              <a:rPr lang="en-US" altLang="en-US" sz="1800" dirty="0"/>
              <a:t>, we get</a:t>
            </a:r>
          </a:p>
        </p:txBody>
      </p:sp>
      <p:graphicFrame>
        <p:nvGraphicFramePr>
          <p:cNvPr id="11" name="Object 4">
            <a:extLst>
              <a:ext uri="{FF2B5EF4-FFF2-40B4-BE49-F238E27FC236}">
                <a16:creationId xmlns:a16="http://schemas.microsoft.com/office/drawing/2014/main" id="{A66BCE75-394C-464F-9BBB-94A496F322C4}"/>
              </a:ext>
            </a:extLst>
          </p:cNvPr>
          <p:cNvGraphicFramePr>
            <a:graphicFrameLocks noChangeAspect="1"/>
          </p:cNvGraphicFramePr>
          <p:nvPr>
            <p:extLst>
              <p:ext uri="{D42A27DB-BD31-4B8C-83A1-F6EECF244321}">
                <p14:modId xmlns:p14="http://schemas.microsoft.com/office/powerpoint/2010/main" val="2923975572"/>
              </p:ext>
            </p:extLst>
          </p:nvPr>
        </p:nvGraphicFramePr>
        <p:xfrm>
          <a:off x="4491038" y="4783138"/>
          <a:ext cx="3209925" cy="938212"/>
        </p:xfrm>
        <a:graphic>
          <a:graphicData uri="http://schemas.openxmlformats.org/presentationml/2006/ole">
            <mc:AlternateContent xmlns:mc="http://schemas.openxmlformats.org/markup-compatibility/2006">
              <mc:Choice xmlns:v="urn:schemas-microsoft-com:vml" Requires="v">
                <p:oleObj name="Equation" r:id="rId11" imgW="1739880" imgH="507960" progId="Equation.DSMT4">
                  <p:embed/>
                </p:oleObj>
              </mc:Choice>
              <mc:Fallback>
                <p:oleObj name="Equation" r:id="rId11" imgW="1739880" imgH="507960" progId="Equation.DSMT4">
                  <p:embed/>
                  <p:pic>
                    <p:nvPicPr>
                      <p:cNvPr id="11" name="Object 4">
                        <a:extLst>
                          <a:ext uri="{FF2B5EF4-FFF2-40B4-BE49-F238E27FC236}">
                            <a16:creationId xmlns:a16="http://schemas.microsoft.com/office/drawing/2014/main" id="{A66BCE75-394C-464F-9BBB-94A496F322C4}"/>
                          </a:ext>
                        </a:extLst>
                      </p:cNvPr>
                      <p:cNvPicPr>
                        <a:picLocks noChangeAspect="1" noChangeArrowheads="1"/>
                      </p:cNvPicPr>
                      <p:nvPr/>
                    </p:nvPicPr>
                    <p:blipFill>
                      <a:blip r:embed="rId12"/>
                      <a:srcRect/>
                      <a:stretch>
                        <a:fillRect/>
                      </a:stretch>
                    </p:blipFill>
                    <p:spPr bwMode="auto">
                      <a:xfrm>
                        <a:off x="4491038" y="4783138"/>
                        <a:ext cx="3209925"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31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F2B388B5-6C74-49C2-909D-968EE5FA7629}"/>
              </a:ext>
            </a:extLst>
          </p:cNvPr>
          <p:cNvSpPr txBox="1"/>
          <p:nvPr/>
        </p:nvSpPr>
        <p:spPr>
          <a:xfrm>
            <a:off x="8184999" y="2461629"/>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2" name="TextBox 31">
            <a:extLst>
              <a:ext uri="{FF2B5EF4-FFF2-40B4-BE49-F238E27FC236}">
                <a16:creationId xmlns:a16="http://schemas.microsoft.com/office/drawing/2014/main" id="{50975DA2-6EF0-4F74-B2C0-1DE5A01E1F8B}"/>
              </a:ext>
            </a:extLst>
          </p:cNvPr>
          <p:cNvSpPr txBox="1"/>
          <p:nvPr/>
        </p:nvSpPr>
        <p:spPr>
          <a:xfrm>
            <a:off x="7259152" y="2018109"/>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4060946" y="2028427"/>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660593" y="2028426"/>
            <a:ext cx="35585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4" name="Arrow: Right 23">
            <a:extLst>
              <a:ext uri="{FF2B5EF4-FFF2-40B4-BE49-F238E27FC236}">
                <a16:creationId xmlns:a16="http://schemas.microsoft.com/office/drawing/2014/main" id="{FDA1B7E0-F9B7-4BEC-A542-CED6AA665FC7}"/>
              </a:ext>
            </a:extLst>
          </p:cNvPr>
          <p:cNvSpPr/>
          <p:nvPr/>
        </p:nvSpPr>
        <p:spPr>
          <a:xfrm>
            <a:off x="5581027" y="4374565"/>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sp>
        <p:nvSpPr>
          <p:cNvPr id="26" name="Arrow: Right 25">
            <a:extLst>
              <a:ext uri="{FF2B5EF4-FFF2-40B4-BE49-F238E27FC236}">
                <a16:creationId xmlns:a16="http://schemas.microsoft.com/office/drawing/2014/main" id="{0392FB57-B402-4D67-954E-C834F5ED8BB3}"/>
              </a:ext>
            </a:extLst>
          </p:cNvPr>
          <p:cNvSpPr/>
          <p:nvPr/>
        </p:nvSpPr>
        <p:spPr>
          <a:xfrm>
            <a:off x="5581027" y="2265568"/>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19" name="Object 8">
            <a:extLst>
              <a:ext uri="{FF2B5EF4-FFF2-40B4-BE49-F238E27FC236}">
                <a16:creationId xmlns:a16="http://schemas.microsoft.com/office/drawing/2014/main" id="{6B5F2E66-0671-4C19-9258-5E34C37006B1}"/>
              </a:ext>
            </a:extLst>
          </p:cNvPr>
          <p:cNvGraphicFramePr>
            <a:graphicFrameLocks noChangeAspect="1"/>
          </p:cNvGraphicFramePr>
          <p:nvPr>
            <p:extLst>
              <p:ext uri="{D42A27DB-BD31-4B8C-83A1-F6EECF244321}">
                <p14:modId xmlns:p14="http://schemas.microsoft.com/office/powerpoint/2010/main" val="2571717222"/>
              </p:ext>
            </p:extLst>
          </p:nvPr>
        </p:nvGraphicFramePr>
        <p:xfrm>
          <a:off x="2114372" y="1949438"/>
          <a:ext cx="3067050" cy="890587"/>
        </p:xfrm>
        <a:graphic>
          <a:graphicData uri="http://schemas.openxmlformats.org/presentationml/2006/ole">
            <mc:AlternateContent xmlns:mc="http://schemas.openxmlformats.org/markup-compatibility/2006">
              <mc:Choice xmlns:v="urn:schemas-microsoft-com:vml" Requires="v">
                <p:oleObj name="Equation" r:id="rId2" imgW="1663560" imgH="482400" progId="Equation.DSMT4">
                  <p:embed/>
                </p:oleObj>
              </mc:Choice>
              <mc:Fallback>
                <p:oleObj name="Equation" r:id="rId2" imgW="1663560" imgH="482400" progId="Equation.DSMT4">
                  <p:embed/>
                  <p:pic>
                    <p:nvPicPr>
                      <p:cNvPr id="19" name="Object 8">
                        <a:extLst>
                          <a:ext uri="{FF2B5EF4-FFF2-40B4-BE49-F238E27FC236}">
                            <a16:creationId xmlns:a16="http://schemas.microsoft.com/office/drawing/2014/main" id="{6B5F2E66-0671-4C19-9258-5E34C3700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372" y="1949438"/>
                        <a:ext cx="306705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9">
            <a:extLst>
              <a:ext uri="{FF2B5EF4-FFF2-40B4-BE49-F238E27FC236}">
                <a16:creationId xmlns:a16="http://schemas.microsoft.com/office/drawing/2014/main" id="{7E3526CC-2C4E-4D39-82CC-E56F45C29EA0}"/>
              </a:ext>
            </a:extLst>
          </p:cNvPr>
          <p:cNvGraphicFramePr>
            <a:graphicFrameLocks noChangeAspect="1"/>
          </p:cNvGraphicFramePr>
          <p:nvPr>
            <p:extLst>
              <p:ext uri="{D42A27DB-BD31-4B8C-83A1-F6EECF244321}">
                <p14:modId xmlns:p14="http://schemas.microsoft.com/office/powerpoint/2010/main" val="4135944437"/>
              </p:ext>
            </p:extLst>
          </p:nvPr>
        </p:nvGraphicFramePr>
        <p:xfrm>
          <a:off x="7259152" y="1981200"/>
          <a:ext cx="2903537" cy="1265238"/>
        </p:xfrm>
        <a:graphic>
          <a:graphicData uri="http://schemas.openxmlformats.org/presentationml/2006/ole">
            <mc:AlternateContent xmlns:mc="http://schemas.openxmlformats.org/markup-compatibility/2006">
              <mc:Choice xmlns:v="urn:schemas-microsoft-com:vml" Requires="v">
                <p:oleObj name="Equation" r:id="rId4" imgW="1574640" imgH="685800" progId="Equation.DSMT4">
                  <p:embed/>
                </p:oleObj>
              </mc:Choice>
              <mc:Fallback>
                <p:oleObj name="Equation" r:id="rId4" imgW="1574640" imgH="685800" progId="Equation.DSMT4">
                  <p:embed/>
                  <p:pic>
                    <p:nvPicPr>
                      <p:cNvPr id="30" name="Object 9">
                        <a:extLst>
                          <a:ext uri="{FF2B5EF4-FFF2-40B4-BE49-F238E27FC236}">
                            <a16:creationId xmlns:a16="http://schemas.microsoft.com/office/drawing/2014/main" id="{7E3526CC-2C4E-4D39-82CC-E56F45C29EA0}"/>
                          </a:ext>
                        </a:extLst>
                      </p:cNvPr>
                      <p:cNvPicPr>
                        <a:picLocks noChangeAspect="1" noChangeArrowheads="1"/>
                      </p:cNvPicPr>
                      <p:nvPr/>
                    </p:nvPicPr>
                    <p:blipFill>
                      <a:blip r:embed="rId5"/>
                      <a:srcRect/>
                      <a:stretch>
                        <a:fillRect/>
                      </a:stretch>
                    </p:blipFill>
                    <p:spPr bwMode="auto">
                      <a:xfrm>
                        <a:off x="7259152" y="1981200"/>
                        <a:ext cx="2903537"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a:extLst>
              <a:ext uri="{FF2B5EF4-FFF2-40B4-BE49-F238E27FC236}">
                <a16:creationId xmlns:a16="http://schemas.microsoft.com/office/drawing/2014/main" id="{DB7507F2-1CF1-4510-8F50-93C16003006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4" name="TextBox 33">
            <a:extLst>
              <a:ext uri="{FF2B5EF4-FFF2-40B4-BE49-F238E27FC236}">
                <a16:creationId xmlns:a16="http://schemas.microsoft.com/office/drawing/2014/main" id="{65879FE3-03FA-4F71-8C3C-C20782E9F38A}"/>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35" name="Object 9">
            <a:extLst>
              <a:ext uri="{FF2B5EF4-FFF2-40B4-BE49-F238E27FC236}">
                <a16:creationId xmlns:a16="http://schemas.microsoft.com/office/drawing/2014/main" id="{30D1EC0A-9FEA-42D2-BC79-0E58E654128D}"/>
              </a:ext>
            </a:extLst>
          </p:cNvPr>
          <p:cNvGraphicFramePr>
            <a:graphicFrameLocks noChangeAspect="1"/>
          </p:cNvGraphicFramePr>
          <p:nvPr>
            <p:extLst>
              <p:ext uri="{D42A27DB-BD31-4B8C-83A1-F6EECF244321}">
                <p14:modId xmlns:p14="http://schemas.microsoft.com/office/powerpoint/2010/main" val="177155484"/>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6" imgW="2628720" imgH="774360" progId="Equation.DSMT4">
                  <p:embed/>
                </p:oleObj>
              </mc:Choice>
              <mc:Fallback>
                <p:oleObj name="Equation" r:id="rId6" imgW="2628720" imgH="774360" progId="Equation.DSMT4">
                  <p:embed/>
                  <p:pic>
                    <p:nvPicPr>
                      <p:cNvPr id="35" name="Object 9">
                        <a:extLst>
                          <a:ext uri="{FF2B5EF4-FFF2-40B4-BE49-F238E27FC236}">
                            <a16:creationId xmlns:a16="http://schemas.microsoft.com/office/drawing/2014/main" id="{30D1EC0A-9FEA-42D2-BC79-0E58E654128D}"/>
                          </a:ext>
                        </a:extLst>
                      </p:cNvPr>
                      <p:cNvPicPr>
                        <a:picLocks noChangeAspect="1" noChangeArrowheads="1"/>
                      </p:cNvPicPr>
                      <p:nvPr/>
                    </p:nvPicPr>
                    <p:blipFill>
                      <a:blip r:embed="rId7"/>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7">
            <a:extLst>
              <a:ext uri="{FF2B5EF4-FFF2-40B4-BE49-F238E27FC236}">
                <a16:creationId xmlns:a16="http://schemas.microsoft.com/office/drawing/2014/main" id="{753FA3E1-485E-4F25-8378-613B69590D90}"/>
              </a:ext>
            </a:extLst>
          </p:cNvPr>
          <p:cNvGraphicFramePr>
            <a:graphicFrameLocks noChangeAspect="1"/>
          </p:cNvGraphicFramePr>
          <p:nvPr>
            <p:extLst>
              <p:ext uri="{D42A27DB-BD31-4B8C-83A1-F6EECF244321}">
                <p14:modId xmlns:p14="http://schemas.microsoft.com/office/powerpoint/2010/main" val="2076515078"/>
              </p:ext>
            </p:extLst>
          </p:nvPr>
        </p:nvGraphicFramePr>
        <p:xfrm>
          <a:off x="5143453" y="4984163"/>
          <a:ext cx="1654120" cy="490007"/>
        </p:xfrm>
        <a:graphic>
          <a:graphicData uri="http://schemas.openxmlformats.org/presentationml/2006/ole">
            <mc:AlternateContent xmlns:mc="http://schemas.openxmlformats.org/markup-compatibility/2006">
              <mc:Choice xmlns:v="urn:schemas-microsoft-com:vml" Requires="v">
                <p:oleObj name="Equation" r:id="rId8" imgW="1028520" imgH="304560" progId="Equation.DSMT4">
                  <p:embed/>
                </p:oleObj>
              </mc:Choice>
              <mc:Fallback>
                <p:oleObj name="Equation" r:id="rId8" imgW="1028520" imgH="304560" progId="Equation.DSMT4">
                  <p:embed/>
                  <p:pic>
                    <p:nvPicPr>
                      <p:cNvPr id="36" name="Object 7">
                        <a:extLst>
                          <a:ext uri="{FF2B5EF4-FFF2-40B4-BE49-F238E27FC236}">
                            <a16:creationId xmlns:a16="http://schemas.microsoft.com/office/drawing/2014/main" id="{753FA3E1-485E-4F25-8378-613B69590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3453" y="4984163"/>
                        <a:ext cx="1654120" cy="490007"/>
                      </a:xfrm>
                      <a:prstGeom prst="rect">
                        <a:avLst/>
                      </a:prstGeom>
                      <a:noFill/>
                      <a:ln>
                        <a:noFill/>
                      </a:ln>
                      <a:effectLst/>
                    </p:spPr>
                  </p:pic>
                </p:oleObj>
              </mc:Fallback>
            </mc:AlternateContent>
          </a:graphicData>
        </a:graphic>
      </p:graphicFrame>
      <p:graphicFrame>
        <p:nvGraphicFramePr>
          <p:cNvPr id="37" name="Object 9">
            <a:extLst>
              <a:ext uri="{FF2B5EF4-FFF2-40B4-BE49-F238E27FC236}">
                <a16:creationId xmlns:a16="http://schemas.microsoft.com/office/drawing/2014/main" id="{079646A3-030F-4C8D-A7D7-E1CBD8D91F21}"/>
              </a:ext>
            </a:extLst>
          </p:cNvPr>
          <p:cNvGraphicFramePr>
            <a:graphicFrameLocks noChangeAspect="1"/>
          </p:cNvGraphicFramePr>
          <p:nvPr>
            <p:extLst>
              <p:ext uri="{D42A27DB-BD31-4B8C-83A1-F6EECF244321}">
                <p14:modId xmlns:p14="http://schemas.microsoft.com/office/powerpoint/2010/main" val="3923357784"/>
              </p:ext>
            </p:extLst>
          </p:nvPr>
        </p:nvGraphicFramePr>
        <p:xfrm>
          <a:off x="5143452" y="5474170"/>
          <a:ext cx="1041108" cy="416725"/>
        </p:xfrm>
        <a:graphic>
          <a:graphicData uri="http://schemas.openxmlformats.org/presentationml/2006/ole">
            <mc:AlternateContent xmlns:mc="http://schemas.openxmlformats.org/markup-compatibility/2006">
              <mc:Choice xmlns:v="urn:schemas-microsoft-com:vml" Requires="v">
                <p:oleObj name="Equation" r:id="rId10" imgW="634680" imgH="253800" progId="Equation.DSMT4">
                  <p:embed/>
                </p:oleObj>
              </mc:Choice>
              <mc:Fallback>
                <p:oleObj name="Equation" r:id="rId10" imgW="634680" imgH="253800" progId="Equation.DSMT4">
                  <p:embed/>
                  <p:pic>
                    <p:nvPicPr>
                      <p:cNvPr id="37" name="Object 9">
                        <a:extLst>
                          <a:ext uri="{FF2B5EF4-FFF2-40B4-BE49-F238E27FC236}">
                            <a16:creationId xmlns:a16="http://schemas.microsoft.com/office/drawing/2014/main" id="{079646A3-030F-4C8D-A7D7-E1CBD8D91F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3452" y="5474170"/>
                        <a:ext cx="1041108" cy="416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251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2" grpId="0" animBg="1"/>
      <p:bldP spid="23" grpId="0" animBg="1"/>
      <p:bldP spid="24" grpId="0" animBg="1"/>
      <p:bldP spid="26" grpId="0" animBg="1"/>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T/W–W/S diagram using: </a:t>
            </a:r>
          </a:p>
          <a:p>
            <a:endParaRPr lang="en-US" altLang="en-US" sz="2000" dirty="0"/>
          </a:p>
          <a:p>
            <a:endParaRPr lang="en-US" altLang="en-US" sz="2000" dirty="0"/>
          </a:p>
          <a:p>
            <a:endParaRPr lang="en-US" altLang="en-US" sz="32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4417902"/>
            <a:ext cx="7777213" cy="1366528"/>
          </a:xfrm>
          <a:prstGeom prst="rect">
            <a:avLst/>
          </a:prstGeom>
          <a:noFill/>
        </p:spPr>
        <p:txBody>
          <a:bodyPr wrap="square">
            <a:spAutoFit/>
          </a:bodyPr>
          <a:lstStyle/>
          <a:p>
            <a:pPr eaLnBrk="1" hangingPunct="1">
              <a:spcBef>
                <a:spcPct val="20000"/>
              </a:spcBef>
            </a:pPr>
            <a:r>
              <a:rPr lang="en-US" altLang="en-US" dirty="0"/>
              <a:t>c = 20 m/s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endParaRPr lang="en-US" altLang="en-US" baseline="-25000" dirty="0">
              <a:cs typeface="Tahoma" panose="020B0604030504040204" pitchFamily="34" charset="0"/>
            </a:endParaRP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5" name="Group 4">
            <a:extLst>
              <a:ext uri="{FF2B5EF4-FFF2-40B4-BE49-F238E27FC236}">
                <a16:creationId xmlns:a16="http://schemas.microsoft.com/office/drawing/2014/main" id="{604E7F60-6164-4211-8F2E-D59D1E78D72B}"/>
              </a:ext>
            </a:extLst>
          </p:cNvPr>
          <p:cNvGrpSpPr/>
          <p:nvPr/>
        </p:nvGrpSpPr>
        <p:grpSpPr>
          <a:xfrm>
            <a:off x="3672681" y="2141450"/>
            <a:ext cx="4846637" cy="1735210"/>
            <a:chOff x="7259152" y="4010025"/>
            <a:chExt cx="4846637" cy="1735210"/>
          </a:xfrm>
        </p:grpSpPr>
        <p:sp>
          <p:nvSpPr>
            <p:cNvPr id="9" name="TextBox 8">
              <a:extLst>
                <a:ext uri="{FF2B5EF4-FFF2-40B4-BE49-F238E27FC236}">
                  <a16:creationId xmlns:a16="http://schemas.microsoft.com/office/drawing/2014/main" id="{2BE3C42B-61B8-414F-8F67-A8A3415E321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0" name="TextBox 9">
              <a:extLst>
                <a:ext uri="{FF2B5EF4-FFF2-40B4-BE49-F238E27FC236}">
                  <a16:creationId xmlns:a16="http://schemas.microsoft.com/office/drawing/2014/main" id="{368AA05B-E5E9-4EBD-B0A7-352DDC8BAB0F}"/>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11" name="Object 9">
              <a:extLst>
                <a:ext uri="{FF2B5EF4-FFF2-40B4-BE49-F238E27FC236}">
                  <a16:creationId xmlns:a16="http://schemas.microsoft.com/office/drawing/2014/main" id="{9EB91137-3F6E-46E0-8272-F380022D2C94}"/>
                </a:ext>
              </a:extLst>
            </p:cNvPr>
            <p:cNvGraphicFramePr>
              <a:graphicFrameLocks noChangeAspect="1"/>
            </p:cNvGraphicFramePr>
            <p:nvPr>
              <p:extLst>
                <p:ext uri="{D42A27DB-BD31-4B8C-83A1-F6EECF244321}">
                  <p14:modId xmlns:p14="http://schemas.microsoft.com/office/powerpoint/2010/main" val="2747939138"/>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2" imgW="2628720" imgH="774360" progId="Equation.DSMT4">
                    <p:embed/>
                  </p:oleObj>
                </mc:Choice>
                <mc:Fallback>
                  <p:oleObj name="Equation" r:id="rId2" imgW="2628720" imgH="774360" progId="Equation.DSMT4">
                    <p:embed/>
                    <p:pic>
                      <p:nvPicPr>
                        <p:cNvPr id="11" name="Object 9">
                          <a:extLst>
                            <a:ext uri="{FF2B5EF4-FFF2-40B4-BE49-F238E27FC236}">
                              <a16:creationId xmlns:a16="http://schemas.microsoft.com/office/drawing/2014/main" id="{9EB91137-3F6E-46E0-8272-F380022D2C94}"/>
                            </a:ext>
                          </a:extLst>
                        </p:cNvPr>
                        <p:cNvPicPr>
                          <a:picLocks noChangeAspect="1" noChangeArrowheads="1"/>
                        </p:cNvPicPr>
                        <p:nvPr/>
                      </p:nvPicPr>
                      <p:blipFill>
                        <a:blip r:embed="rId3"/>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1174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3301700651"/>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0" y="1442499"/>
            <a:ext cx="4795919" cy="1277255"/>
            <a:chOff x="5440626" y="1310700"/>
            <a:chExt cx="4795919" cy="1277255"/>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6" y="1310700"/>
              <a:ext cx="4795919" cy="1277255"/>
              <a:chOff x="5035746" y="2822996"/>
              <a:chExt cx="4011214" cy="1048134"/>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6" y="3198098"/>
                <a:ext cx="2531542" cy="673032"/>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7778942" y="2822996"/>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8214351" y="153907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45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6132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a:t>
            </a:r>
          </a:p>
          <a:p>
            <a:endParaRPr lang="en-US" sz="2000" dirty="0"/>
          </a:p>
          <a:p>
            <a:endParaRPr lang="en-US" sz="2000" dirty="0"/>
          </a:p>
          <a:p>
            <a:endParaRPr lang="en-US" sz="2000" dirty="0"/>
          </a:p>
          <a:p>
            <a:r>
              <a:rPr lang="en-US" sz="2000" dirty="0"/>
              <a:t>With the optimum climb for maximum L/D</a:t>
            </a:r>
          </a:p>
          <a:p>
            <a:r>
              <a:rPr lang="en-US" sz="2000" dirty="0"/>
              <a:t>Solving for T/W results in:</a:t>
            </a:r>
          </a:p>
          <a:p>
            <a:endParaRPr lang="en-US" sz="2000" dirty="0"/>
          </a:p>
          <a:p>
            <a:endParaRPr lang="en-US" sz="2000" dirty="0"/>
          </a:p>
          <a:p>
            <a:r>
              <a:rPr lang="en-US" sz="2000" dirty="0"/>
              <a:t>Maximum L/D is found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TextBox 13">
            <a:extLst>
              <a:ext uri="{FF2B5EF4-FFF2-40B4-BE49-F238E27FC236}">
                <a16:creationId xmlns:a16="http://schemas.microsoft.com/office/drawing/2014/main" id="{776EEA88-AF4A-419D-804B-7F1001A9C36D}"/>
              </a:ext>
            </a:extLst>
          </p:cNvPr>
          <p:cNvSpPr txBox="1"/>
          <p:nvPr/>
        </p:nvSpPr>
        <p:spPr>
          <a:xfrm>
            <a:off x="5210954" y="410559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3856804643"/>
              </p:ext>
            </p:extLst>
          </p:nvPr>
        </p:nvGraphicFramePr>
        <p:xfrm>
          <a:off x="3494087" y="2420938"/>
          <a:ext cx="5203825" cy="1008062"/>
        </p:xfrm>
        <a:graphic>
          <a:graphicData uri="http://schemas.openxmlformats.org/presentationml/2006/ole">
            <mc:AlternateContent xmlns:mc="http://schemas.openxmlformats.org/markup-compatibility/2006">
              <mc:Choice xmlns:v="urn:schemas-microsoft-com:vml" Requires="v">
                <p:oleObj name="Equation" r:id="rId3" imgW="2298600" imgH="444240" progId="Equation.DSMT4">
                  <p:embed/>
                </p:oleObj>
              </mc:Choice>
              <mc:Fallback>
                <p:oleObj name="Equation" r:id="rId3" imgW="2298600" imgH="44424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3494087" y="2420938"/>
                        <a:ext cx="5203825"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5"/>
          <a:stretch>
            <a:fillRect/>
          </a:stretch>
        </p:blipFill>
        <p:spPr>
          <a:xfrm>
            <a:off x="11260400" y="1493970"/>
            <a:ext cx="688908" cy="615749"/>
          </a:xfrm>
          <a:prstGeom prst="rect">
            <a:avLst/>
          </a:prstGeom>
        </p:spPr>
      </p:pic>
      <p:graphicFrame>
        <p:nvGraphicFramePr>
          <p:cNvPr id="8" name="Object 8">
            <a:extLst>
              <a:ext uri="{FF2B5EF4-FFF2-40B4-BE49-F238E27FC236}">
                <a16:creationId xmlns:a16="http://schemas.microsoft.com/office/drawing/2014/main" id="{6811B114-4705-45FE-9FB3-A0AF04F445DD}"/>
              </a:ext>
            </a:extLst>
          </p:cNvPr>
          <p:cNvGraphicFramePr>
            <a:graphicFrameLocks noChangeAspect="1"/>
          </p:cNvGraphicFramePr>
          <p:nvPr>
            <p:extLst>
              <p:ext uri="{D42A27DB-BD31-4B8C-83A1-F6EECF244321}">
                <p14:modId xmlns:p14="http://schemas.microsoft.com/office/powerpoint/2010/main" val="1475910448"/>
              </p:ext>
            </p:extLst>
          </p:nvPr>
        </p:nvGraphicFramePr>
        <p:xfrm>
          <a:off x="5257600" y="4105594"/>
          <a:ext cx="1676799" cy="862898"/>
        </p:xfrm>
        <a:graphic>
          <a:graphicData uri="http://schemas.openxmlformats.org/presentationml/2006/ole">
            <mc:AlternateContent xmlns:mc="http://schemas.openxmlformats.org/markup-compatibility/2006">
              <mc:Choice xmlns:v="urn:schemas-microsoft-com:vml" Requires="v">
                <p:oleObj name="Equation" r:id="rId6" imgW="863280" imgH="444240" progId="Equation.DSMT4">
                  <p:embed/>
                </p:oleObj>
              </mc:Choice>
              <mc:Fallback>
                <p:oleObj name="Equation" r:id="rId6" imgW="863280" imgH="444240" progId="Equation.DSMT4">
                  <p:embed/>
                  <p:pic>
                    <p:nvPicPr>
                      <p:cNvPr id="8" name="Object 8">
                        <a:extLst>
                          <a:ext uri="{FF2B5EF4-FFF2-40B4-BE49-F238E27FC236}">
                            <a16:creationId xmlns:a16="http://schemas.microsoft.com/office/drawing/2014/main" id="{6811B114-4705-45FE-9FB3-A0AF04F445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600" y="4105594"/>
                        <a:ext cx="1676799" cy="862898"/>
                      </a:xfrm>
                      <a:prstGeom prst="rect">
                        <a:avLst/>
                      </a:prstGeom>
                      <a:noFill/>
                      <a:ln>
                        <a:noFill/>
                      </a:ln>
                      <a:effectLst/>
                    </p:spPr>
                  </p:pic>
                </p:oleObj>
              </mc:Fallback>
            </mc:AlternateContent>
          </a:graphicData>
        </a:graphic>
      </p:graphicFrame>
      <p:sp>
        <p:nvSpPr>
          <p:cNvPr id="4" name="Arrow: Right 3">
            <a:extLst>
              <a:ext uri="{FF2B5EF4-FFF2-40B4-BE49-F238E27FC236}">
                <a16:creationId xmlns:a16="http://schemas.microsoft.com/office/drawing/2014/main" id="{D29BAD85-5C0A-4FE2-9E48-C8C06AD967C7}"/>
              </a:ext>
            </a:extLst>
          </p:cNvPr>
          <p:cNvSpPr/>
          <p:nvPr/>
        </p:nvSpPr>
        <p:spPr>
          <a:xfrm flipH="1">
            <a:off x="7966799" y="3991068"/>
            <a:ext cx="2351482" cy="126672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No dependency on W/S! Results in horizontal lines on diagram!</a:t>
            </a:r>
          </a:p>
        </p:txBody>
      </p:sp>
      <p:graphicFrame>
        <p:nvGraphicFramePr>
          <p:cNvPr id="12" name="Object 7">
            <a:extLst>
              <a:ext uri="{FF2B5EF4-FFF2-40B4-BE49-F238E27FC236}">
                <a16:creationId xmlns:a16="http://schemas.microsoft.com/office/drawing/2014/main" id="{D1C23865-54E0-4123-AE7D-A0897083A38D}"/>
              </a:ext>
            </a:extLst>
          </p:cNvPr>
          <p:cNvGraphicFramePr>
            <a:graphicFrameLocks noChangeAspect="1"/>
          </p:cNvGraphicFramePr>
          <p:nvPr>
            <p:extLst>
              <p:ext uri="{D42A27DB-BD31-4B8C-83A1-F6EECF244321}">
                <p14:modId xmlns:p14="http://schemas.microsoft.com/office/powerpoint/2010/main" val="3222880385"/>
              </p:ext>
            </p:extLst>
          </p:nvPr>
        </p:nvGraphicFramePr>
        <p:xfrm>
          <a:off x="7089008" y="5440797"/>
          <a:ext cx="1343479" cy="489144"/>
        </p:xfrm>
        <a:graphic>
          <a:graphicData uri="http://schemas.openxmlformats.org/presentationml/2006/ole">
            <mc:AlternateContent xmlns:mc="http://schemas.openxmlformats.org/markup-compatibility/2006">
              <mc:Choice xmlns:v="urn:schemas-microsoft-com:vml" Requires="v">
                <p:oleObj name="Equation" r:id="rId8" imgW="698400" imgH="253800" progId="Equation.DSMT4">
                  <p:embed/>
                </p:oleObj>
              </mc:Choice>
              <mc:Fallback>
                <p:oleObj name="Equation" r:id="rId8" imgW="698400" imgH="253800" progId="Equation.DSMT4">
                  <p:embed/>
                  <p:pic>
                    <p:nvPicPr>
                      <p:cNvPr id="12" name="Object 7">
                        <a:extLst>
                          <a:ext uri="{FF2B5EF4-FFF2-40B4-BE49-F238E27FC236}">
                            <a16:creationId xmlns:a16="http://schemas.microsoft.com/office/drawing/2014/main" id="{D1C23865-54E0-4123-AE7D-A0897083A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9008" y="5440797"/>
                        <a:ext cx="1343479" cy="489144"/>
                      </a:xfrm>
                      <a:prstGeom prst="rect">
                        <a:avLst/>
                      </a:prstGeom>
                      <a:noFill/>
                      <a:ln>
                        <a:noFill/>
                      </a:ln>
                      <a:effectLst/>
                    </p:spPr>
                  </p:pic>
                </p:oleObj>
              </mc:Fallback>
            </mc:AlternateContent>
          </a:graphicData>
        </a:graphic>
      </p:graphicFrame>
      <p:graphicFrame>
        <p:nvGraphicFramePr>
          <p:cNvPr id="13" name="Object 8">
            <a:extLst>
              <a:ext uri="{FF2B5EF4-FFF2-40B4-BE49-F238E27FC236}">
                <a16:creationId xmlns:a16="http://schemas.microsoft.com/office/drawing/2014/main" id="{170D60CF-27ED-4362-8BB1-7DAA2CB7230F}"/>
              </a:ext>
            </a:extLst>
          </p:cNvPr>
          <p:cNvGraphicFramePr>
            <a:graphicFrameLocks noChangeAspect="1"/>
          </p:cNvGraphicFramePr>
          <p:nvPr>
            <p:extLst>
              <p:ext uri="{D42A27DB-BD31-4B8C-83A1-F6EECF244321}">
                <p14:modId xmlns:p14="http://schemas.microsoft.com/office/powerpoint/2010/main" val="3721538085"/>
              </p:ext>
            </p:extLst>
          </p:nvPr>
        </p:nvGraphicFramePr>
        <p:xfrm>
          <a:off x="2743200" y="5353271"/>
          <a:ext cx="2286000" cy="603022"/>
        </p:xfrm>
        <a:graphic>
          <a:graphicData uri="http://schemas.openxmlformats.org/presentationml/2006/ole">
            <mc:AlternateContent xmlns:mc="http://schemas.openxmlformats.org/markup-compatibility/2006">
              <mc:Choice xmlns:v="urn:schemas-microsoft-com:vml" Requires="v">
                <p:oleObj name="Equation" r:id="rId10" imgW="1155600" imgH="304560" progId="Equation.DSMT4">
                  <p:embed/>
                </p:oleObj>
              </mc:Choice>
              <mc:Fallback>
                <p:oleObj name="Equation" r:id="rId10" imgW="1155600" imgH="304560" progId="Equation.DSMT4">
                  <p:embed/>
                  <p:pic>
                    <p:nvPicPr>
                      <p:cNvPr id="13" name="Object 8">
                        <a:extLst>
                          <a:ext uri="{FF2B5EF4-FFF2-40B4-BE49-F238E27FC236}">
                            <a16:creationId xmlns:a16="http://schemas.microsoft.com/office/drawing/2014/main" id="{170D60CF-27ED-4362-8BB1-7DAA2CB723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353271"/>
                        <a:ext cx="2286000" cy="6030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57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business jet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p:txBody>
      </p:sp>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1366528"/>
          </a:xfrm>
          <a:prstGeom prst="rect">
            <a:avLst/>
          </a:prstGeom>
          <a:noFill/>
        </p:spPr>
        <p:txBody>
          <a:bodyPr wrap="square">
            <a:spAutoFit/>
          </a:bodyPr>
          <a:lstStyle/>
          <a:p>
            <a:pPr eaLnBrk="1" hangingPunct="1">
              <a:spcBef>
                <a:spcPct val="20000"/>
              </a:spcBef>
            </a:pPr>
            <a:r>
              <a:rPr lang="en-US" altLang="en-US" dirty="0"/>
              <a:t>c/V = 0.20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p>
          <a:p>
            <a:pPr eaLnBrk="1" hangingPunct="1">
              <a:spcBef>
                <a:spcPct val="20000"/>
              </a:spcBef>
            </a:pPr>
            <a:r>
              <a:rPr lang="en-US" altLang="en-US" dirty="0">
                <a:cs typeface="Tahoma" panose="020B0604030504040204" pitchFamily="34" charset="0"/>
              </a:rPr>
              <a:t>A is still to be determined</a:t>
            </a:r>
          </a:p>
        </p:txBody>
      </p:sp>
      <p:sp>
        <p:nvSpPr>
          <p:cNvPr id="8" name="TextBox 7">
            <a:extLst>
              <a:ext uri="{FF2B5EF4-FFF2-40B4-BE49-F238E27FC236}">
                <a16:creationId xmlns:a16="http://schemas.microsoft.com/office/drawing/2014/main" id="{170764A9-108A-42E5-9A6C-42D8446BFCBB}"/>
              </a:ext>
            </a:extLst>
          </p:cNvPr>
          <p:cNvSpPr txBox="1"/>
          <p:nvPr/>
        </p:nvSpPr>
        <p:spPr>
          <a:xfrm>
            <a:off x="6789595" y="264255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graphicFrame>
        <p:nvGraphicFramePr>
          <p:cNvPr id="9" name="Object 8">
            <a:extLst>
              <a:ext uri="{FF2B5EF4-FFF2-40B4-BE49-F238E27FC236}">
                <a16:creationId xmlns:a16="http://schemas.microsoft.com/office/drawing/2014/main" id="{366D4CD7-2795-4F31-8BB8-BF21E2D73342}"/>
              </a:ext>
            </a:extLst>
          </p:cNvPr>
          <p:cNvGraphicFramePr>
            <a:graphicFrameLocks noChangeAspect="1"/>
          </p:cNvGraphicFramePr>
          <p:nvPr>
            <p:extLst>
              <p:ext uri="{D42A27DB-BD31-4B8C-83A1-F6EECF244321}">
                <p14:modId xmlns:p14="http://schemas.microsoft.com/office/powerpoint/2010/main" val="510346770"/>
              </p:ext>
            </p:extLst>
          </p:nvPr>
        </p:nvGraphicFramePr>
        <p:xfrm>
          <a:off x="6870700" y="2559050"/>
          <a:ext cx="3130550" cy="1033463"/>
        </p:xfrm>
        <a:graphic>
          <a:graphicData uri="http://schemas.openxmlformats.org/presentationml/2006/ole">
            <mc:AlternateContent xmlns:mc="http://schemas.openxmlformats.org/markup-compatibility/2006">
              <mc:Choice xmlns:v="urn:schemas-microsoft-com:vml" Requires="v">
                <p:oleObj name="Equation" r:id="rId2" imgW="1612800" imgH="533160" progId="Equation.DSMT4">
                  <p:embed/>
                </p:oleObj>
              </mc:Choice>
              <mc:Fallback>
                <p:oleObj name="Equation" r:id="rId2" imgW="1612800" imgH="533160" progId="Equation.DSMT4">
                  <p:embed/>
                  <p:pic>
                    <p:nvPicPr>
                      <p:cNvPr id="9" name="Object 8">
                        <a:extLst>
                          <a:ext uri="{FF2B5EF4-FFF2-40B4-BE49-F238E27FC236}">
                            <a16:creationId xmlns:a16="http://schemas.microsoft.com/office/drawing/2014/main" id="{366D4CD7-2795-4F31-8BB8-BF21E2D73342}"/>
                          </a:ext>
                        </a:extLst>
                      </p:cNvPr>
                      <p:cNvPicPr>
                        <a:picLocks noChangeAspect="1" noChangeArrowheads="1"/>
                      </p:cNvPicPr>
                      <p:nvPr/>
                    </p:nvPicPr>
                    <p:blipFill>
                      <a:blip r:embed="rId3"/>
                      <a:srcRect/>
                      <a:stretch>
                        <a:fillRect/>
                      </a:stretch>
                    </p:blipFill>
                    <p:spPr bwMode="auto">
                      <a:xfrm>
                        <a:off x="6870700" y="2559050"/>
                        <a:ext cx="3130550" cy="10334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2934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4805B023-A28F-4A66-916E-1D79AF47C780}"/>
              </a:ext>
            </a:extLst>
          </p:cNvPr>
          <p:cNvGraphicFramePr>
            <a:graphicFrameLocks noChangeAspect="1"/>
          </p:cNvGraphicFramePr>
          <p:nvPr>
            <p:extLst>
              <p:ext uri="{D42A27DB-BD31-4B8C-83A1-F6EECF244321}">
                <p14:modId xmlns:p14="http://schemas.microsoft.com/office/powerpoint/2010/main" val="1267896423"/>
              </p:ext>
            </p:extLst>
          </p:nvPr>
        </p:nvGraphicFramePr>
        <p:xfrm>
          <a:off x="2247766" y="1562251"/>
          <a:ext cx="7747000" cy="46307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pSp>
        <p:nvGrpSpPr>
          <p:cNvPr id="6" name="Group 5">
            <a:extLst>
              <a:ext uri="{FF2B5EF4-FFF2-40B4-BE49-F238E27FC236}">
                <a16:creationId xmlns:a16="http://schemas.microsoft.com/office/drawing/2014/main" id="{E258969F-B8AA-4F74-BC22-0C016861C82C}"/>
              </a:ext>
            </a:extLst>
          </p:cNvPr>
          <p:cNvGrpSpPr/>
          <p:nvPr/>
        </p:nvGrpSpPr>
        <p:grpSpPr>
          <a:xfrm>
            <a:off x="3188678" y="2534478"/>
            <a:ext cx="6283934" cy="1243936"/>
            <a:chOff x="3881437" y="3828407"/>
            <a:chExt cx="6139625" cy="1008223"/>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81437" y="3828407"/>
              <a:ext cx="6139625" cy="95314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95953"/>
                <a:gd name="connsiteY0" fmla="*/ 1490262 h 1515963"/>
                <a:gd name="connsiteX1" fmla="*/ 5685688 w 5695953"/>
                <a:gd name="connsiteY1" fmla="*/ 1515963 h 1515963"/>
                <a:gd name="connsiteX2" fmla="*/ 5695953 w 5695953"/>
                <a:gd name="connsiteY2" fmla="*/ 202696 h 1515963"/>
                <a:gd name="connsiteX3" fmla="*/ 4621935 w 5695953"/>
                <a:gd name="connsiteY3" fmla="*/ 1573 h 1515963"/>
                <a:gd name="connsiteX4" fmla="*/ 2941380 w 5695953"/>
                <a:gd name="connsiteY4" fmla="*/ 407374 h 1515963"/>
                <a:gd name="connsiteX5" fmla="*/ 0 w 5695953"/>
                <a:gd name="connsiteY5" fmla="*/ 669635 h 1515963"/>
                <a:gd name="connsiteX6" fmla="*/ 5011 w 5695953"/>
                <a:gd name="connsiteY6" fmla="*/ 1490262 h 1515963"/>
                <a:gd name="connsiteX0" fmla="*/ 5011 w 5695953"/>
                <a:gd name="connsiteY0" fmla="*/ 1345218 h 1370919"/>
                <a:gd name="connsiteX1" fmla="*/ 5685688 w 5695953"/>
                <a:gd name="connsiteY1" fmla="*/ 1370919 h 1370919"/>
                <a:gd name="connsiteX2" fmla="*/ 5695953 w 5695953"/>
                <a:gd name="connsiteY2" fmla="*/ 57652 h 1370919"/>
                <a:gd name="connsiteX3" fmla="*/ 2941380 w 5695953"/>
                <a:gd name="connsiteY3" fmla="*/ 262330 h 1370919"/>
                <a:gd name="connsiteX4" fmla="*/ 0 w 5695953"/>
                <a:gd name="connsiteY4" fmla="*/ 524591 h 1370919"/>
                <a:gd name="connsiteX5" fmla="*/ 5011 w 5695953"/>
                <a:gd name="connsiteY5" fmla="*/ 1345218 h 1370919"/>
                <a:gd name="connsiteX0" fmla="*/ 5011 w 5695953"/>
                <a:gd name="connsiteY0" fmla="*/ 1317391 h 1343092"/>
                <a:gd name="connsiteX1" fmla="*/ 5685688 w 5695953"/>
                <a:gd name="connsiteY1" fmla="*/ 1343092 h 1343092"/>
                <a:gd name="connsiteX2" fmla="*/ 5695953 w 5695953"/>
                <a:gd name="connsiteY2" fmla="*/ 29825 h 1343092"/>
                <a:gd name="connsiteX3" fmla="*/ 0 w 5695953"/>
                <a:gd name="connsiteY3" fmla="*/ 496764 h 1343092"/>
                <a:gd name="connsiteX4" fmla="*/ 5011 w 5695953"/>
                <a:gd name="connsiteY4" fmla="*/ 1317391 h 1343092"/>
                <a:gd name="connsiteX0" fmla="*/ 25993 w 5716935"/>
                <a:gd name="connsiteY0" fmla="*/ 1401906 h 1427607"/>
                <a:gd name="connsiteX1" fmla="*/ 5706670 w 5716935"/>
                <a:gd name="connsiteY1" fmla="*/ 1427607 h 1427607"/>
                <a:gd name="connsiteX2" fmla="*/ 5716935 w 5716935"/>
                <a:gd name="connsiteY2" fmla="*/ 114340 h 1427607"/>
                <a:gd name="connsiteX3" fmla="*/ 0 w 5716935"/>
                <a:gd name="connsiteY3" fmla="*/ 152400 h 1427607"/>
                <a:gd name="connsiteX4" fmla="*/ 25993 w 5716935"/>
                <a:gd name="connsiteY4" fmla="*/ 1401906 h 1427607"/>
                <a:gd name="connsiteX0" fmla="*/ 25993 w 5716935"/>
                <a:gd name="connsiteY0" fmla="*/ 1347673 h 1373374"/>
                <a:gd name="connsiteX1" fmla="*/ 5706670 w 5716935"/>
                <a:gd name="connsiteY1" fmla="*/ 1373374 h 1373374"/>
                <a:gd name="connsiteX2" fmla="*/ 5716935 w 5716935"/>
                <a:gd name="connsiteY2" fmla="*/ 60107 h 1373374"/>
                <a:gd name="connsiteX3" fmla="*/ 0 w 5716935"/>
                <a:gd name="connsiteY3" fmla="*/ 98167 h 1373374"/>
                <a:gd name="connsiteX4" fmla="*/ 25993 w 5716935"/>
                <a:gd name="connsiteY4" fmla="*/ 1347673 h 1373374"/>
                <a:gd name="connsiteX0" fmla="*/ 25993 w 5716935"/>
                <a:gd name="connsiteY0" fmla="*/ 1287566 h 1313267"/>
                <a:gd name="connsiteX1" fmla="*/ 5706670 w 5716935"/>
                <a:gd name="connsiteY1" fmla="*/ 1313267 h 1313267"/>
                <a:gd name="connsiteX2" fmla="*/ 5716935 w 5716935"/>
                <a:gd name="connsiteY2" fmla="*/ 0 h 1313267"/>
                <a:gd name="connsiteX3" fmla="*/ 0 w 5716935"/>
                <a:gd name="connsiteY3" fmla="*/ 38060 h 1313267"/>
                <a:gd name="connsiteX4" fmla="*/ 25993 w 5716935"/>
                <a:gd name="connsiteY4" fmla="*/ 1287566 h 1313267"/>
                <a:gd name="connsiteX0" fmla="*/ 102 w 5733007"/>
                <a:gd name="connsiteY0" fmla="*/ 1311392 h 1313267"/>
                <a:gd name="connsiteX1" fmla="*/ 5722742 w 5733007"/>
                <a:gd name="connsiteY1" fmla="*/ 1313267 h 1313267"/>
                <a:gd name="connsiteX2" fmla="*/ 5733007 w 5733007"/>
                <a:gd name="connsiteY2" fmla="*/ 0 h 1313267"/>
                <a:gd name="connsiteX3" fmla="*/ 16072 w 5733007"/>
                <a:gd name="connsiteY3" fmla="*/ 38060 h 1313267"/>
                <a:gd name="connsiteX4" fmla="*/ 102 w 5733007"/>
                <a:gd name="connsiteY4" fmla="*/ 1311392 h 131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007" h="1313267">
                  <a:moveTo>
                    <a:pt x="102" y="1311392"/>
                  </a:moveTo>
                  <a:lnTo>
                    <a:pt x="5722742" y="1313267"/>
                  </a:lnTo>
                  <a:cubicBezTo>
                    <a:pt x="5726164" y="875511"/>
                    <a:pt x="5729585" y="437756"/>
                    <a:pt x="5733007" y="0"/>
                  </a:cubicBezTo>
                  <a:lnTo>
                    <a:pt x="16072" y="38060"/>
                  </a:lnTo>
                  <a:cubicBezTo>
                    <a:pt x="17742" y="311602"/>
                    <a:pt x="-1568" y="1037850"/>
                    <a:pt x="102" y="1311392"/>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2742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graphicFrame>
        <p:nvGraphicFramePr>
          <p:cNvPr id="7" name="Content Placeholder 6">
            <a:extLst>
              <a:ext uri="{FF2B5EF4-FFF2-40B4-BE49-F238E27FC236}">
                <a16:creationId xmlns:a16="http://schemas.microsoft.com/office/drawing/2014/main" id="{86A20395-7439-4C73-A8A9-B7333F0C5C2C}"/>
              </a:ext>
            </a:extLst>
          </p:cNvPr>
          <p:cNvGraphicFramePr>
            <a:graphicFrameLocks noGrp="1"/>
          </p:cNvGraphicFramePr>
          <p:nvPr>
            <p:ph idx="1"/>
            <p:extLst>
              <p:ext uri="{D42A27DB-BD31-4B8C-83A1-F6EECF244321}">
                <p14:modId xmlns:p14="http://schemas.microsoft.com/office/powerpoint/2010/main" val="2920250306"/>
              </p:ext>
            </p:extLst>
          </p:nvPr>
        </p:nvGraphicFramePr>
        <p:xfrm>
          <a:off x="2287837" y="2427444"/>
          <a:ext cx="7616325" cy="2987040"/>
        </p:xfrm>
        <a:graphic>
          <a:graphicData uri="http://schemas.openxmlformats.org/drawingml/2006/table">
            <a:tbl>
              <a:tblPr/>
              <a:tblGrid>
                <a:gridCol w="3227205">
                  <a:extLst>
                    <a:ext uri="{9D8B030D-6E8A-4147-A177-3AD203B41FA5}">
                      <a16:colId xmlns:a16="http://schemas.microsoft.com/office/drawing/2014/main" val="2864703407"/>
                    </a:ext>
                  </a:extLst>
                </a:gridCol>
                <a:gridCol w="731520">
                  <a:extLst>
                    <a:ext uri="{9D8B030D-6E8A-4147-A177-3AD203B41FA5}">
                      <a16:colId xmlns:a16="http://schemas.microsoft.com/office/drawing/2014/main" val="1149111680"/>
                    </a:ext>
                  </a:extLst>
                </a:gridCol>
                <a:gridCol w="731520">
                  <a:extLst>
                    <a:ext uri="{9D8B030D-6E8A-4147-A177-3AD203B41FA5}">
                      <a16:colId xmlns:a16="http://schemas.microsoft.com/office/drawing/2014/main" val="1972257562"/>
                    </a:ext>
                  </a:extLst>
                </a:gridCol>
                <a:gridCol w="731520">
                  <a:extLst>
                    <a:ext uri="{9D8B030D-6E8A-4147-A177-3AD203B41FA5}">
                      <a16:colId xmlns:a16="http://schemas.microsoft.com/office/drawing/2014/main" val="3337177861"/>
                    </a:ext>
                  </a:extLst>
                </a:gridCol>
                <a:gridCol w="731520">
                  <a:extLst>
                    <a:ext uri="{9D8B030D-6E8A-4147-A177-3AD203B41FA5}">
                      <a16:colId xmlns:a16="http://schemas.microsoft.com/office/drawing/2014/main" val="218556750"/>
                    </a:ext>
                  </a:extLst>
                </a:gridCol>
                <a:gridCol w="731520">
                  <a:extLst>
                    <a:ext uri="{9D8B030D-6E8A-4147-A177-3AD203B41FA5}">
                      <a16:colId xmlns:a16="http://schemas.microsoft.com/office/drawing/2014/main" val="3670250646"/>
                    </a:ext>
                  </a:extLst>
                </a:gridCol>
                <a:gridCol w="731520">
                  <a:extLst>
                    <a:ext uri="{9D8B030D-6E8A-4147-A177-3AD203B41FA5}">
                      <a16:colId xmlns:a16="http://schemas.microsoft.com/office/drawing/2014/main" val="1205760518"/>
                    </a:ext>
                  </a:extLst>
                </a:gridCol>
              </a:tblGrid>
              <a:tr h="20900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clean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take-off</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endParaRPr lang="en-US"/>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land</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2006226055"/>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Arial" charset="0"/>
                        </a:rPr>
                        <a:t>max</a:t>
                      </a:r>
                      <a:endParaRPr kumimoji="0" lang="en-US" sz="1400" b="1"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30326566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20838128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634719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25474978"/>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79750112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8189081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29376932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54032687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580058301"/>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51628708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86766241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46911363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107285762"/>
                  </a:ext>
                </a:extLst>
              </a:tr>
            </a:tbl>
          </a:graphicData>
        </a:graphic>
      </p:graphicFrame>
      <p:sp>
        <p:nvSpPr>
          <p:cNvPr id="13" name="Content Placeholder 3">
            <a:extLst>
              <a:ext uri="{FF2B5EF4-FFF2-40B4-BE49-F238E27FC236}">
                <a16:creationId xmlns:a16="http://schemas.microsoft.com/office/drawing/2014/main" id="{5F3F623F-19F4-4CB1-8A19-C5FB0D341BCF}"/>
              </a:ext>
            </a:extLst>
          </p:cNvPr>
          <p:cNvSpPr txBox="1">
            <a:spLocks/>
          </p:cNvSpPr>
          <p:nvPr/>
        </p:nvSpPr>
        <p:spPr>
          <a:xfrm>
            <a:off x="609600" y="1600207"/>
            <a:ext cx="109728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eaLnBrk="1" hangingPunct="1">
              <a:spcBef>
                <a:spcPct val="20000"/>
              </a:spcBef>
              <a:buNone/>
            </a:pPr>
            <a:r>
              <a:rPr lang="en-US" altLang="en-US" dirty="0"/>
              <a:t>Typical values for </a:t>
            </a:r>
            <a:r>
              <a:rPr lang="en-US" altLang="en-US" dirty="0" err="1"/>
              <a:t>C</a:t>
            </a:r>
            <a:r>
              <a:rPr lang="en-US" altLang="en-US" baseline="-25000" dirty="0" err="1"/>
              <a:t>Lmax</a:t>
            </a:r>
            <a:r>
              <a:rPr lang="en-US" altLang="en-US" dirty="0"/>
              <a:t> can be used in this stage of the design:</a:t>
            </a:r>
          </a:p>
          <a:p>
            <a:pPr eaLnBrk="1" hangingPunct="1">
              <a:spcBef>
                <a:spcPct val="20000"/>
              </a:spcBef>
            </a:pPr>
            <a:endParaRPr lang="en-US" dirty="0"/>
          </a:p>
        </p:txBody>
      </p:sp>
      <p:sp>
        <p:nvSpPr>
          <p:cNvPr id="15" name="TextBox 14">
            <a:extLst>
              <a:ext uri="{FF2B5EF4-FFF2-40B4-BE49-F238E27FC236}">
                <a16:creationId xmlns:a16="http://schemas.microsoft.com/office/drawing/2014/main" id="{2F605BE1-22F1-4774-B389-886AAA4D078A}"/>
              </a:ext>
            </a:extLst>
          </p:cNvPr>
          <p:cNvSpPr txBox="1"/>
          <p:nvPr/>
        </p:nvSpPr>
        <p:spPr>
          <a:xfrm>
            <a:off x="8664178" y="130270"/>
            <a:ext cx="3340894" cy="2012859"/>
          </a:xfrm>
          <a:prstGeom prst="rect">
            <a:avLst/>
          </a:prstGeom>
          <a:solidFill>
            <a:srgbClr val="FFFF00"/>
          </a:solidFill>
          <a:ln>
            <a:solidFill>
              <a:schemeClr val="tx1"/>
            </a:solidFill>
          </a:ln>
        </p:spPr>
        <p:txBody>
          <a:bodyPr wrap="square">
            <a:spAutoFit/>
          </a:bodyPr>
          <a:lstStyle/>
          <a:p>
            <a:pPr eaLnBrk="1" hangingPunct="1">
              <a:spcBef>
                <a:spcPct val="20000"/>
              </a:spcBef>
            </a:pPr>
            <a:r>
              <a:rPr lang="en-US" altLang="en-US" sz="1600" dirty="0"/>
              <a:t>Remember that increasing the value for </a:t>
            </a:r>
            <a:r>
              <a:rPr lang="en-US" altLang="en-US" sz="1600" dirty="0" err="1"/>
              <a:t>C</a:t>
            </a:r>
            <a:r>
              <a:rPr lang="en-US" altLang="en-US" sz="1600" baseline="-25000" dirty="0" err="1"/>
              <a:t>Lmax</a:t>
            </a:r>
            <a:r>
              <a:rPr lang="en-US" altLang="en-US" sz="1600" dirty="0"/>
              <a:t> leads to more complex flap and slat systems that:</a:t>
            </a:r>
          </a:p>
          <a:p>
            <a:pPr eaLnBrk="1" hangingPunct="1">
              <a:spcBef>
                <a:spcPct val="20000"/>
              </a:spcBef>
              <a:buFontTx/>
              <a:buAutoNum type="arabicPeriod"/>
            </a:pPr>
            <a:r>
              <a:rPr lang="en-US" altLang="en-US" sz="1600" dirty="0"/>
              <a:t>Weigh more</a:t>
            </a:r>
          </a:p>
          <a:p>
            <a:pPr eaLnBrk="1" hangingPunct="1">
              <a:spcBef>
                <a:spcPct val="20000"/>
              </a:spcBef>
              <a:buFontTx/>
              <a:buAutoNum type="arabicPeriod"/>
            </a:pPr>
            <a:r>
              <a:rPr lang="en-US" altLang="en-US" sz="1600" dirty="0"/>
              <a:t>Cost more</a:t>
            </a:r>
          </a:p>
          <a:p>
            <a:pPr eaLnBrk="1" hangingPunct="1">
              <a:spcBef>
                <a:spcPct val="20000"/>
              </a:spcBef>
              <a:buFontTx/>
              <a:buAutoNum type="arabicPeriod"/>
            </a:pPr>
            <a:r>
              <a:rPr lang="en-US" altLang="en-US" sz="1600" dirty="0"/>
              <a:t>Are more sensitive to failure</a:t>
            </a:r>
          </a:p>
          <a:p>
            <a:pPr eaLnBrk="1" hangingPunct="1">
              <a:spcBef>
                <a:spcPct val="20000"/>
              </a:spcBef>
              <a:buFontTx/>
              <a:buAutoNum type="arabicPeriod"/>
            </a:pPr>
            <a:r>
              <a:rPr lang="en-US" altLang="en-US" sz="1600" dirty="0"/>
              <a:t>Require more maintenance</a:t>
            </a:r>
            <a:endParaRPr lang="en-US" sz="1600" dirty="0"/>
          </a:p>
        </p:txBody>
      </p:sp>
    </p:spTree>
    <p:extLst>
      <p:ext uri="{BB962C8B-B14F-4D97-AF65-F5344CB8AC3E}">
        <p14:creationId xmlns:p14="http://schemas.microsoft.com/office/powerpoint/2010/main" val="2521134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4137687407"/>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9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464110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maneuvering, a load factor at a given speed has been supplied by the customer or airworthiness requirements.</a:t>
            </a:r>
          </a:p>
          <a:p>
            <a:pPr marL="0" indent="0">
              <a:buNone/>
            </a:pPr>
            <a:r>
              <a:rPr lang="en-US" altLang="en-US" sz="2000" dirty="0"/>
              <a:t>These could be originating from a V-n Diagram.</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For example:</a:t>
            </a:r>
          </a:p>
          <a:p>
            <a:r>
              <a:rPr lang="en-US" altLang="en-US" sz="2000" dirty="0"/>
              <a:t>Must be able to sustain 4.4g at 130kts</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577B946D-40B1-49A2-85FB-AB2BE1635474}"/>
              </a:ext>
            </a:extLst>
          </p:cNvPr>
          <p:cNvGraphicFramePr>
            <a:graphicFrameLocks noChangeAspect="1"/>
          </p:cNvGraphicFramePr>
          <p:nvPr>
            <p:extLst>
              <p:ext uri="{D42A27DB-BD31-4B8C-83A1-F6EECF244321}">
                <p14:modId xmlns:p14="http://schemas.microsoft.com/office/powerpoint/2010/main" val="1329077126"/>
              </p:ext>
            </p:extLst>
          </p:nvPr>
        </p:nvGraphicFramePr>
        <p:xfrm>
          <a:off x="3177692" y="5032527"/>
          <a:ext cx="2209800" cy="823912"/>
        </p:xfrm>
        <a:graphic>
          <a:graphicData uri="http://schemas.openxmlformats.org/presentationml/2006/ole">
            <mc:AlternateContent xmlns:mc="http://schemas.openxmlformats.org/markup-compatibility/2006">
              <mc:Choice xmlns:v="urn:schemas-microsoft-com:vml" Requires="v">
                <p:oleObj name="Equation" r:id="rId3" imgW="1091880" imgH="406080" progId="Equation.DSMT4">
                  <p:embed/>
                </p:oleObj>
              </mc:Choice>
              <mc:Fallback>
                <p:oleObj name="Equation" r:id="rId3" imgW="1091880" imgH="406080" progId="Equation.DSMT4">
                  <p:embed/>
                  <p:pic>
                    <p:nvPicPr>
                      <p:cNvPr id="5" name="Object 5">
                        <a:extLst>
                          <a:ext uri="{FF2B5EF4-FFF2-40B4-BE49-F238E27FC236}">
                            <a16:creationId xmlns:a16="http://schemas.microsoft.com/office/drawing/2014/main" id="{577B946D-40B1-49A2-85FB-AB2BE1635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692" y="5032527"/>
                        <a:ext cx="2209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FFB58AAF-7EC9-465A-B5CA-16F442F30D19}"/>
              </a:ext>
            </a:extLst>
          </p:cNvPr>
          <p:cNvGraphicFramePr>
            <a:graphicFrameLocks noChangeAspect="1"/>
          </p:cNvGraphicFramePr>
          <p:nvPr>
            <p:extLst>
              <p:ext uri="{D42A27DB-BD31-4B8C-83A1-F6EECF244321}">
                <p14:modId xmlns:p14="http://schemas.microsoft.com/office/powerpoint/2010/main" val="1142177966"/>
              </p:ext>
            </p:extLst>
          </p:nvPr>
        </p:nvGraphicFramePr>
        <p:xfrm>
          <a:off x="7200900" y="4652955"/>
          <a:ext cx="2312987" cy="1209675"/>
        </p:xfrm>
        <a:graphic>
          <a:graphicData uri="http://schemas.openxmlformats.org/presentationml/2006/ole">
            <mc:AlternateContent xmlns:mc="http://schemas.openxmlformats.org/markup-compatibility/2006">
              <mc:Choice xmlns:v="urn:schemas-microsoft-com:vml" Requires="v">
                <p:oleObj name="Equation" r:id="rId5" imgW="1143000" imgH="596880" progId="Equation.DSMT4">
                  <p:embed/>
                </p:oleObj>
              </mc:Choice>
              <mc:Fallback>
                <p:oleObj name="Equation" r:id="rId5" imgW="1143000" imgH="596880" progId="Equation.DSMT4">
                  <p:embed/>
                  <p:pic>
                    <p:nvPicPr>
                      <p:cNvPr id="6" name="Object 7">
                        <a:extLst>
                          <a:ext uri="{FF2B5EF4-FFF2-40B4-BE49-F238E27FC236}">
                            <a16:creationId xmlns:a16="http://schemas.microsoft.com/office/drawing/2014/main" id="{FFB58AAF-7EC9-465A-B5CA-16F442F30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900" y="4652955"/>
                        <a:ext cx="2312987"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rrow: Right 6">
            <a:extLst>
              <a:ext uri="{FF2B5EF4-FFF2-40B4-BE49-F238E27FC236}">
                <a16:creationId xmlns:a16="http://schemas.microsoft.com/office/drawing/2014/main" id="{88833215-FD12-440B-9B3B-B30AB1B3C620}"/>
              </a:ext>
            </a:extLst>
          </p:cNvPr>
          <p:cNvSpPr/>
          <p:nvPr/>
        </p:nvSpPr>
        <p:spPr>
          <a:xfrm>
            <a:off x="5681676" y="5129169"/>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therefore</a:t>
            </a:r>
          </a:p>
        </p:txBody>
      </p:sp>
      <p:pic>
        <p:nvPicPr>
          <p:cNvPr id="88069" name="Picture 5" descr="The V-n diagram with the diagrams for a given fuel mass. | Download  Scientific Diagram">
            <a:extLst>
              <a:ext uri="{FF2B5EF4-FFF2-40B4-BE49-F238E27FC236}">
                <a16:creationId xmlns:a16="http://schemas.microsoft.com/office/drawing/2014/main" id="{A53A1C37-8564-42D1-8BD2-3C29C7FC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351" y="2071589"/>
            <a:ext cx="3919525" cy="232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(Prop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propeller aircraft, we know that:</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The results from this equation can be added to the P/W-W/S diagram</a:t>
            </a:r>
          </a:p>
          <a:p>
            <a:pPr marL="0" indent="0" eaLnBrk="1" hangingPunct="1">
              <a:spcBef>
                <a:spcPct val="20000"/>
              </a:spcBef>
              <a:buNone/>
            </a:pPr>
            <a:endParaRPr lang="en-US" dirty="0"/>
          </a:p>
        </p:txBody>
      </p:sp>
      <p:graphicFrame>
        <p:nvGraphicFramePr>
          <p:cNvPr id="8" name="Object 10">
            <a:extLst>
              <a:ext uri="{FF2B5EF4-FFF2-40B4-BE49-F238E27FC236}">
                <a16:creationId xmlns:a16="http://schemas.microsoft.com/office/drawing/2014/main" id="{1046FF30-8AB7-424D-94F8-67AF8A21BB4C}"/>
              </a:ext>
            </a:extLst>
          </p:cNvPr>
          <p:cNvGraphicFramePr>
            <a:graphicFrameLocks noChangeAspect="1"/>
          </p:cNvGraphicFramePr>
          <p:nvPr>
            <p:extLst>
              <p:ext uri="{D42A27DB-BD31-4B8C-83A1-F6EECF244321}">
                <p14:modId xmlns:p14="http://schemas.microsoft.com/office/powerpoint/2010/main" val="3990210420"/>
              </p:ext>
            </p:extLst>
          </p:nvPr>
        </p:nvGraphicFramePr>
        <p:xfrm>
          <a:off x="3063081" y="1865313"/>
          <a:ext cx="6065837" cy="849312"/>
        </p:xfrm>
        <a:graphic>
          <a:graphicData uri="http://schemas.openxmlformats.org/presentationml/2006/ole">
            <mc:AlternateContent xmlns:mc="http://schemas.openxmlformats.org/markup-compatibility/2006">
              <mc:Choice xmlns:v="urn:schemas-microsoft-com:vml" Requires="v">
                <p:oleObj name="Equation" r:id="rId3" imgW="2997000" imgH="419040" progId="Equation.DSMT4">
                  <p:embed/>
                </p:oleObj>
              </mc:Choice>
              <mc:Fallback>
                <p:oleObj name="Equation" r:id="rId3" imgW="2997000" imgH="419040" progId="Equation.DSMT4">
                  <p:embed/>
                  <p:pic>
                    <p:nvPicPr>
                      <p:cNvPr id="8" name="Object 10">
                        <a:extLst>
                          <a:ext uri="{FF2B5EF4-FFF2-40B4-BE49-F238E27FC236}">
                            <a16:creationId xmlns:a16="http://schemas.microsoft.com/office/drawing/2014/main" id="{1046FF30-8AB7-424D-94F8-67AF8A21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081" y="1865313"/>
                        <a:ext cx="6065837"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3E41DA70-E284-41A0-BDAE-20330D116052}"/>
              </a:ext>
            </a:extLst>
          </p:cNvPr>
          <p:cNvSpPr txBox="1"/>
          <p:nvPr/>
        </p:nvSpPr>
        <p:spPr>
          <a:xfrm>
            <a:off x="5136455" y="4166283"/>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4624B514-CF6A-43D5-90D5-8F8AE49C2D77}"/>
              </a:ext>
            </a:extLst>
          </p:cNvPr>
          <p:cNvSpPr txBox="1"/>
          <p:nvPr/>
        </p:nvSpPr>
        <p:spPr>
          <a:xfrm>
            <a:off x="4190655" y="344177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7F3A079F-CCC8-4B3C-A6A8-7BA31038C2DC}"/>
              </a:ext>
            </a:extLst>
          </p:cNvPr>
          <p:cNvSpPr txBox="1"/>
          <p:nvPr/>
        </p:nvSpPr>
        <p:spPr>
          <a:xfrm>
            <a:off x="6555678" y="3737242"/>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9" name="Object 5">
            <a:extLst>
              <a:ext uri="{FF2B5EF4-FFF2-40B4-BE49-F238E27FC236}">
                <a16:creationId xmlns:a16="http://schemas.microsoft.com/office/drawing/2014/main" id="{24ABED47-9E96-4282-B95A-FF4B74055C50}"/>
              </a:ext>
            </a:extLst>
          </p:cNvPr>
          <p:cNvGraphicFramePr>
            <a:graphicFrameLocks noChangeAspect="1"/>
          </p:cNvGraphicFramePr>
          <p:nvPr>
            <p:extLst>
              <p:ext uri="{D42A27DB-BD31-4B8C-83A1-F6EECF244321}">
                <p14:modId xmlns:p14="http://schemas.microsoft.com/office/powerpoint/2010/main" val="364202176"/>
              </p:ext>
            </p:extLst>
          </p:nvPr>
        </p:nvGraphicFramePr>
        <p:xfrm>
          <a:off x="3667125" y="3344863"/>
          <a:ext cx="4857750" cy="1544637"/>
        </p:xfrm>
        <a:graphic>
          <a:graphicData uri="http://schemas.openxmlformats.org/presentationml/2006/ole">
            <mc:AlternateContent xmlns:mc="http://schemas.openxmlformats.org/markup-compatibility/2006">
              <mc:Choice xmlns:v="urn:schemas-microsoft-com:vml" Requires="v">
                <p:oleObj name="Equation" r:id="rId5" imgW="2400120" imgH="761760" progId="Equation.DSMT4">
                  <p:embed/>
                </p:oleObj>
              </mc:Choice>
              <mc:Fallback>
                <p:oleObj name="Equation" r:id="rId5" imgW="2400120" imgH="761760" progId="Equation.DSMT4">
                  <p:embed/>
                  <p:pic>
                    <p:nvPicPr>
                      <p:cNvPr id="9" name="Object 5">
                        <a:extLst>
                          <a:ext uri="{FF2B5EF4-FFF2-40B4-BE49-F238E27FC236}">
                            <a16:creationId xmlns:a16="http://schemas.microsoft.com/office/drawing/2014/main" id="{24ABED47-9E96-4282-B95A-FF4B74055C50}"/>
                          </a:ext>
                        </a:extLst>
                      </p:cNvPr>
                      <p:cNvPicPr>
                        <a:picLocks noChangeAspect="1" noChangeArrowheads="1"/>
                      </p:cNvPicPr>
                      <p:nvPr/>
                    </p:nvPicPr>
                    <p:blipFill>
                      <a:blip r:embed="rId6"/>
                      <a:srcRect/>
                      <a:stretch>
                        <a:fillRect/>
                      </a:stretch>
                    </p:blipFill>
                    <p:spPr bwMode="auto">
                      <a:xfrm>
                        <a:off x="3667125" y="3344863"/>
                        <a:ext cx="4857750" cy="154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666EF823-4083-475C-828D-DDEB866D0AFA}"/>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013535C1-DE5B-D77B-CEF4-09AC610A89B8}"/>
              </a:ext>
            </a:extLst>
          </p:cNvPr>
          <p:cNvGrpSpPr/>
          <p:nvPr/>
        </p:nvGrpSpPr>
        <p:grpSpPr>
          <a:xfrm>
            <a:off x="8022725" y="2985338"/>
            <a:ext cx="4286504" cy="646331"/>
            <a:chOff x="2016369" y="4081463"/>
            <a:chExt cx="4286504" cy="646331"/>
          </a:xfrm>
        </p:grpSpPr>
        <p:cxnSp>
          <p:nvCxnSpPr>
            <p:cNvPr id="5" name="Straight Arrow Connector 4">
              <a:extLst>
                <a:ext uri="{FF2B5EF4-FFF2-40B4-BE49-F238E27FC236}">
                  <a16:creationId xmlns:a16="http://schemas.microsoft.com/office/drawing/2014/main" id="{D4AD297C-1187-DA03-F5FE-334CD615B635}"/>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229A25-684D-3EBE-7B99-EE1FF76998C1}"/>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9B2351B7-4AB3-3131-FCAF-9540A7A7F903}"/>
              </a:ext>
            </a:extLst>
          </p:cNvPr>
          <p:cNvGrpSpPr/>
          <p:nvPr/>
        </p:nvGrpSpPr>
        <p:grpSpPr>
          <a:xfrm>
            <a:off x="8316058" y="4568413"/>
            <a:ext cx="3571142" cy="656742"/>
            <a:chOff x="1961621" y="4071052"/>
            <a:chExt cx="3571142" cy="656742"/>
          </a:xfrm>
        </p:grpSpPr>
        <p:cxnSp>
          <p:nvCxnSpPr>
            <p:cNvPr id="14" name="Straight Arrow Connector 13">
              <a:extLst>
                <a:ext uri="{FF2B5EF4-FFF2-40B4-BE49-F238E27FC236}">
                  <a16:creationId xmlns:a16="http://schemas.microsoft.com/office/drawing/2014/main" id="{BCDE7B54-C3CD-C8F4-78C1-D500C0EB1F1B}"/>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AB1D89B-93C8-AF6A-BA15-74AB17D537F5}"/>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7" name="Picture 16">
            <a:extLst>
              <a:ext uri="{FF2B5EF4-FFF2-40B4-BE49-F238E27FC236}">
                <a16:creationId xmlns:a16="http://schemas.microsoft.com/office/drawing/2014/main" id="{9E6E2B7F-7F1A-EDFA-D72D-7D9E18746C3B}"/>
              </a:ext>
            </a:extLst>
          </p:cNvPr>
          <p:cNvPicPr>
            <a:picLocks noChangeAspect="1"/>
          </p:cNvPicPr>
          <p:nvPr/>
        </p:nvPicPr>
        <p:blipFill>
          <a:blip r:embed="rId7"/>
          <a:stretch>
            <a:fillRect/>
          </a:stretch>
        </p:blipFill>
        <p:spPr>
          <a:xfrm>
            <a:off x="11355709" y="5155529"/>
            <a:ext cx="688908" cy="615749"/>
          </a:xfrm>
          <a:prstGeom prst="rect">
            <a:avLst/>
          </a:prstGeom>
        </p:spPr>
      </p:pic>
    </p:spTree>
    <p:extLst>
      <p:ext uri="{BB962C8B-B14F-4D97-AF65-F5344CB8AC3E}">
        <p14:creationId xmlns:p14="http://schemas.microsoft.com/office/powerpoint/2010/main" val="38270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(Jet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jet aircraft, we know that:</a:t>
            </a:r>
          </a:p>
          <a:p>
            <a:pPr marL="0" indent="0">
              <a:buNone/>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results from this equation can be added to the T/W-W/S diagram</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9" name="Object 8">
            <a:extLst>
              <a:ext uri="{FF2B5EF4-FFF2-40B4-BE49-F238E27FC236}">
                <a16:creationId xmlns:a16="http://schemas.microsoft.com/office/drawing/2014/main" id="{A0ECB682-0A57-46CE-9405-252174FB5DAF}"/>
              </a:ext>
            </a:extLst>
          </p:cNvPr>
          <p:cNvGraphicFramePr>
            <a:graphicFrameLocks noChangeAspect="1"/>
          </p:cNvGraphicFramePr>
          <p:nvPr>
            <p:extLst>
              <p:ext uri="{D42A27DB-BD31-4B8C-83A1-F6EECF244321}">
                <p14:modId xmlns:p14="http://schemas.microsoft.com/office/powerpoint/2010/main" val="4282187827"/>
              </p:ext>
            </p:extLst>
          </p:nvPr>
        </p:nvGraphicFramePr>
        <p:xfrm>
          <a:off x="3404669" y="1965245"/>
          <a:ext cx="5243513" cy="849312"/>
        </p:xfrm>
        <a:graphic>
          <a:graphicData uri="http://schemas.openxmlformats.org/presentationml/2006/ole">
            <mc:AlternateContent xmlns:mc="http://schemas.openxmlformats.org/markup-compatibility/2006">
              <mc:Choice xmlns:v="urn:schemas-microsoft-com:vml" Requires="v">
                <p:oleObj name="Equation" r:id="rId3" imgW="2590560" imgH="419040" progId="Equation.DSMT4">
                  <p:embed/>
                </p:oleObj>
              </mc:Choice>
              <mc:Fallback>
                <p:oleObj name="Equation" r:id="rId3" imgW="2590560" imgH="419040" progId="Equation.DSMT4">
                  <p:embed/>
                  <p:pic>
                    <p:nvPicPr>
                      <p:cNvPr id="9" name="Object 8">
                        <a:extLst>
                          <a:ext uri="{FF2B5EF4-FFF2-40B4-BE49-F238E27FC236}">
                            <a16:creationId xmlns:a16="http://schemas.microsoft.com/office/drawing/2014/main" id="{A0ECB682-0A57-46CE-9405-252174FB5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669" y="1965245"/>
                        <a:ext cx="5243513"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EE856857-632C-40B4-B7B8-7F84DF7C8825}"/>
              </a:ext>
            </a:extLst>
          </p:cNvPr>
          <p:cNvSpPr txBox="1"/>
          <p:nvPr/>
        </p:nvSpPr>
        <p:spPr>
          <a:xfrm>
            <a:off x="4723160" y="4286868"/>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E15E66C9-533C-4B12-88D0-341BC1C88180}"/>
              </a:ext>
            </a:extLst>
          </p:cNvPr>
          <p:cNvSpPr txBox="1"/>
          <p:nvPr/>
        </p:nvSpPr>
        <p:spPr>
          <a:xfrm>
            <a:off x="3820620" y="354222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148BE856-7DF1-41F4-B5DC-078635030104}"/>
              </a:ext>
            </a:extLst>
          </p:cNvPr>
          <p:cNvSpPr txBox="1"/>
          <p:nvPr/>
        </p:nvSpPr>
        <p:spPr>
          <a:xfrm>
            <a:off x="6142383" y="3857827"/>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8" name="Object 7">
            <a:extLst>
              <a:ext uri="{FF2B5EF4-FFF2-40B4-BE49-F238E27FC236}">
                <a16:creationId xmlns:a16="http://schemas.microsoft.com/office/drawing/2014/main" id="{E8EC701D-7B91-4F11-8C30-2AF1914269F7}"/>
              </a:ext>
            </a:extLst>
          </p:cNvPr>
          <p:cNvGraphicFramePr>
            <a:graphicFrameLocks noChangeAspect="1"/>
          </p:cNvGraphicFramePr>
          <p:nvPr>
            <p:extLst>
              <p:ext uri="{D42A27DB-BD31-4B8C-83A1-F6EECF244321}">
                <p14:modId xmlns:p14="http://schemas.microsoft.com/office/powerpoint/2010/main" val="332400143"/>
              </p:ext>
            </p:extLst>
          </p:nvPr>
        </p:nvGraphicFramePr>
        <p:xfrm>
          <a:off x="3802063" y="3489325"/>
          <a:ext cx="4446587" cy="1544638"/>
        </p:xfrm>
        <a:graphic>
          <a:graphicData uri="http://schemas.openxmlformats.org/presentationml/2006/ole">
            <mc:AlternateContent xmlns:mc="http://schemas.openxmlformats.org/markup-compatibility/2006">
              <mc:Choice xmlns:v="urn:schemas-microsoft-com:vml" Requires="v">
                <p:oleObj name="Equation" r:id="rId5" imgW="2197080" imgH="761760" progId="Equation.DSMT4">
                  <p:embed/>
                </p:oleObj>
              </mc:Choice>
              <mc:Fallback>
                <p:oleObj name="Equation" r:id="rId5" imgW="2197080" imgH="761760" progId="Equation.DSMT4">
                  <p:embed/>
                  <p:pic>
                    <p:nvPicPr>
                      <p:cNvPr id="8" name="Object 7">
                        <a:extLst>
                          <a:ext uri="{FF2B5EF4-FFF2-40B4-BE49-F238E27FC236}">
                            <a16:creationId xmlns:a16="http://schemas.microsoft.com/office/drawing/2014/main" id="{E8EC701D-7B91-4F11-8C30-2AF1914269F7}"/>
                          </a:ext>
                        </a:extLst>
                      </p:cNvPr>
                      <p:cNvPicPr>
                        <a:picLocks noChangeAspect="1" noChangeArrowheads="1"/>
                      </p:cNvPicPr>
                      <p:nvPr/>
                    </p:nvPicPr>
                    <p:blipFill>
                      <a:blip r:embed="rId6"/>
                      <a:srcRect/>
                      <a:stretch>
                        <a:fillRect/>
                      </a:stretch>
                    </p:blipFill>
                    <p:spPr bwMode="auto">
                      <a:xfrm>
                        <a:off x="3802063" y="3489325"/>
                        <a:ext cx="4446587" cy="154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3E538D07-E80A-4C2B-B7BF-185F0C1D34D3}"/>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AA484DC8-46BE-488D-6ECE-C9256DADFF37}"/>
              </a:ext>
            </a:extLst>
          </p:cNvPr>
          <p:cNvGrpSpPr/>
          <p:nvPr/>
        </p:nvGrpSpPr>
        <p:grpSpPr>
          <a:xfrm>
            <a:off x="7600695" y="3356299"/>
            <a:ext cx="4286504" cy="646331"/>
            <a:chOff x="2016369" y="4081463"/>
            <a:chExt cx="4286504" cy="646331"/>
          </a:xfrm>
        </p:grpSpPr>
        <p:cxnSp>
          <p:nvCxnSpPr>
            <p:cNvPr id="5" name="Straight Arrow Connector 4">
              <a:extLst>
                <a:ext uri="{FF2B5EF4-FFF2-40B4-BE49-F238E27FC236}">
                  <a16:creationId xmlns:a16="http://schemas.microsoft.com/office/drawing/2014/main" id="{F95F96D7-D366-4878-E9B1-9FE4837CAB2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53653E-6CF1-3FA7-3305-18E15C4DECAB}"/>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2CEA7261-2AE0-15C5-C02F-81E0EF36233B}"/>
              </a:ext>
            </a:extLst>
          </p:cNvPr>
          <p:cNvGrpSpPr/>
          <p:nvPr/>
        </p:nvGrpSpPr>
        <p:grpSpPr>
          <a:xfrm>
            <a:off x="8129953" y="4705592"/>
            <a:ext cx="3757245" cy="656742"/>
            <a:chOff x="1961621" y="4071052"/>
            <a:chExt cx="3571142" cy="656742"/>
          </a:xfrm>
        </p:grpSpPr>
        <p:cxnSp>
          <p:nvCxnSpPr>
            <p:cNvPr id="14" name="Straight Arrow Connector 13">
              <a:extLst>
                <a:ext uri="{FF2B5EF4-FFF2-40B4-BE49-F238E27FC236}">
                  <a16:creationId xmlns:a16="http://schemas.microsoft.com/office/drawing/2014/main" id="{A4BE4E7D-445E-68AB-B3E3-13C86C5C73A3}"/>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E6F4730-A1C3-F7C5-799C-6735A2A3F45D}"/>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6" name="Picture 15">
            <a:extLst>
              <a:ext uri="{FF2B5EF4-FFF2-40B4-BE49-F238E27FC236}">
                <a16:creationId xmlns:a16="http://schemas.microsoft.com/office/drawing/2014/main" id="{349100D1-BF8F-B551-90DA-7DD899466EA3}"/>
              </a:ext>
            </a:extLst>
          </p:cNvPr>
          <p:cNvPicPr>
            <a:picLocks noChangeAspect="1"/>
          </p:cNvPicPr>
          <p:nvPr/>
        </p:nvPicPr>
        <p:blipFill>
          <a:blip r:embed="rId7"/>
          <a:stretch>
            <a:fillRect/>
          </a:stretch>
        </p:blipFill>
        <p:spPr>
          <a:xfrm>
            <a:off x="11361859" y="5275146"/>
            <a:ext cx="688908" cy="615749"/>
          </a:xfrm>
          <a:prstGeom prst="rect">
            <a:avLst/>
          </a:prstGeom>
        </p:spPr>
      </p:pic>
    </p:spTree>
    <p:extLst>
      <p:ext uri="{BB962C8B-B14F-4D97-AF65-F5344CB8AC3E}">
        <p14:creationId xmlns:p14="http://schemas.microsoft.com/office/powerpoint/2010/main" val="25575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lumMod val="65000"/>
                  </a:schemeClr>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3808261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Recall from the beginning of this lecture:</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6" name="Line 6">
              <a:extLst>
                <a:ext uri="{FF2B5EF4-FFF2-40B4-BE49-F238E27FC236}">
                  <a16:creationId xmlns:a16="http://schemas.microsoft.com/office/drawing/2014/main" id="{4718A4A3-FEAE-4C04-859B-7B47A5D89A75}"/>
                </a:ext>
              </a:extLst>
            </p:cNvPr>
            <p:cNvSpPr>
              <a:spLocks noChangeShapeType="1"/>
            </p:cNvSpPr>
            <p:nvPr/>
          </p:nvSpPr>
          <p:spPr bwMode="auto">
            <a:xfrm flipV="1">
              <a:off x="3648" y="2400"/>
              <a:ext cx="960" cy="864"/>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sp>
          <p:nvSpPr>
            <p:cNvPr id="16" name="Line 16">
              <a:extLst>
                <a:ext uri="{FF2B5EF4-FFF2-40B4-BE49-F238E27FC236}">
                  <a16:creationId xmlns:a16="http://schemas.microsoft.com/office/drawing/2014/main" id="{25B62947-50CE-4562-9147-A7198ACBCE41}"/>
                </a:ext>
              </a:extLst>
            </p:cNvPr>
            <p:cNvSpPr>
              <a:spLocks noChangeShapeType="1"/>
            </p:cNvSpPr>
            <p:nvPr/>
          </p:nvSpPr>
          <p:spPr bwMode="auto">
            <a:xfrm>
              <a:off x="768" y="2352"/>
              <a:ext cx="1056" cy="81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811153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a:t>
            </a:r>
            <a:r>
              <a:rPr lang="en-US" sz="3600" dirty="0"/>
              <a:t>Design Point &amp; Sanity Checks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Choose the design point on the graph</a:t>
            </a:r>
          </a:p>
          <a:p>
            <a:pPr lvl="1"/>
            <a:r>
              <a:rPr lang="en-US" altLang="en-US" dirty="0"/>
              <a:t>Perhaps multiple design points are required for clean/dirty configurations</a:t>
            </a:r>
          </a:p>
          <a:p>
            <a:pPr lvl="1"/>
            <a:r>
              <a:rPr lang="en-US" altLang="en-US" dirty="0"/>
              <a:t>Verify that your design point satisfies all requirements</a:t>
            </a:r>
          </a:p>
          <a:p>
            <a:pPr lvl="1"/>
            <a:endParaRPr lang="en-US" altLang="en-US" sz="2400" dirty="0"/>
          </a:p>
          <a:p>
            <a:r>
              <a:rPr lang="en-US" altLang="en-US" dirty="0"/>
              <a:t>Compare your design points with reference aircraft: </a:t>
            </a:r>
          </a:p>
          <a:p>
            <a:pPr lvl="1"/>
            <a:r>
              <a:rPr lang="en-US" altLang="en-US" dirty="0"/>
              <a:t>Add the average of your reference aircraft, to get an idea of your average reference data</a:t>
            </a:r>
          </a:p>
          <a:p>
            <a:pPr lvl="1"/>
            <a:r>
              <a:rPr lang="en-US" altLang="en-US" dirty="0"/>
              <a:t>If your aircraft is far from reference aircraft, try to understand and document why</a:t>
            </a:r>
          </a:p>
          <a:p>
            <a:pPr lvl="2"/>
            <a:r>
              <a:rPr lang="en-US" altLang="en-US" dirty="0"/>
              <a:t>Perhaps another iteration is necessary, or you made a calculation mistake!</a:t>
            </a:r>
          </a:p>
          <a:p>
            <a:pPr lvl="2"/>
            <a:r>
              <a:rPr lang="en-US" altLang="en-US" dirty="0"/>
              <a:t>Note that your reference aircraft have different requirements, so it does not have to be within the feasible design region for your requirements!</a:t>
            </a:r>
          </a:p>
          <a:p>
            <a:pPr marL="0" indent="0">
              <a:buNone/>
            </a:pPr>
            <a:endParaRPr lang="en-US" altLang="en-US" sz="1600" dirty="0"/>
          </a:p>
          <a:p>
            <a:pPr marL="0" indent="0" eaLnBrk="1" hangingPunct="1">
              <a:spcBef>
                <a:spcPct val="20000"/>
              </a:spcBef>
              <a:buNone/>
            </a:pPr>
            <a:endParaRPr lang="en-US" dirty="0"/>
          </a:p>
        </p:txBody>
      </p:sp>
    </p:spTree>
    <p:extLst>
      <p:ext uri="{BB962C8B-B14F-4D97-AF65-F5344CB8AC3E}">
        <p14:creationId xmlns:p14="http://schemas.microsoft.com/office/powerpoint/2010/main" val="4043115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859306602"/>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361042" y="570071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484867" y="5554662"/>
            <a:ext cx="312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1913849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1125607723"/>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3" name="Oval 12">
            <a:extLst>
              <a:ext uri="{FF2B5EF4-FFF2-40B4-BE49-F238E27FC236}">
                <a16:creationId xmlns:a16="http://schemas.microsoft.com/office/drawing/2014/main" id="{47283BEB-D952-4D2F-9DEC-F781AAC81DE5}"/>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5" name="Rectangle 13">
            <a:extLst>
              <a:ext uri="{FF2B5EF4-FFF2-40B4-BE49-F238E27FC236}">
                <a16:creationId xmlns:a16="http://schemas.microsoft.com/office/drawing/2014/main" id="{E4B23BAA-C966-4E35-86D5-8E43FD7E5464}"/>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372355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6.4.1 Sizing for Stall Speed (Example </a:t>
            </a:r>
            <a:r>
              <a:rPr lang="en-US" altLang="en-US" dirty="0"/>
              <a:t>Single engine propeller</a:t>
            </a:r>
            <a:r>
              <a:rPr lang="en-US" dirty="0"/>
              <a: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Single engine propeller aircraft</a:t>
            </a:r>
          </a:p>
          <a:p>
            <a:r>
              <a:rPr lang="en-US" altLang="en-US" dirty="0"/>
              <a:t>V</a:t>
            </a:r>
            <a:r>
              <a:rPr lang="en-US" altLang="en-US" baseline="-25000" dirty="0"/>
              <a:t>S</a:t>
            </a:r>
            <a:r>
              <a:rPr lang="en-US" altLang="en-US" dirty="0"/>
              <a:t> in landing configuration must not be higher than 61 </a:t>
            </a:r>
            <a:r>
              <a:rPr lang="en-US" altLang="en-US" dirty="0" err="1"/>
              <a:t>kts</a:t>
            </a:r>
            <a:endParaRPr lang="en-US" altLang="en-US" dirty="0"/>
          </a:p>
          <a:p>
            <a:r>
              <a:rPr lang="en-US" altLang="en-US" dirty="0"/>
              <a:t>V</a:t>
            </a:r>
            <a:r>
              <a:rPr lang="en-US" altLang="en-US" baseline="-25000" dirty="0"/>
              <a:t>S</a:t>
            </a:r>
            <a:r>
              <a:rPr lang="en-US" altLang="en-US" dirty="0"/>
              <a:t> &lt; 61 </a:t>
            </a:r>
            <a:r>
              <a:rPr lang="en-US" altLang="en-US" dirty="0" err="1"/>
              <a:t>kts</a:t>
            </a:r>
            <a:r>
              <a:rPr lang="en-US" altLang="en-US" dirty="0"/>
              <a:t> = 31.4 m/s</a:t>
            </a:r>
          </a:p>
          <a:p>
            <a:pPr marL="0" indent="0">
              <a:buNone/>
            </a:pPr>
            <a:r>
              <a:rPr lang="en-US" altLang="en-US" dirty="0"/>
              <a:t>Assume a flap design with an average complexity</a:t>
            </a:r>
          </a:p>
          <a:p>
            <a:r>
              <a:rPr lang="en-US" altLang="en-US" dirty="0" err="1"/>
              <a:t>C</a:t>
            </a:r>
            <a:r>
              <a:rPr lang="en-US" altLang="en-US" baseline="-25000" dirty="0" err="1"/>
              <a:t>Lmax</a:t>
            </a:r>
            <a:r>
              <a:rPr lang="en-US" altLang="en-US" dirty="0"/>
              <a:t> = 1.8 </a:t>
            </a:r>
          </a:p>
          <a:p>
            <a:endParaRPr lang="en-US" altLang="en-US" dirty="0"/>
          </a:p>
          <a:p>
            <a:pPr marL="0" indent="0">
              <a:buNone/>
            </a:pPr>
            <a:r>
              <a:rPr lang="en-US" altLang="en-US" dirty="0"/>
              <a:t>Results in a wing loading that must be less than</a:t>
            </a:r>
          </a:p>
          <a:p>
            <a:pPr eaLnBrk="1" hangingPunct="1">
              <a:spcBef>
                <a:spcPct val="20000"/>
              </a:spcBef>
            </a:pPr>
            <a:r>
              <a:rPr lang="en-US" altLang="en-US" dirty="0"/>
              <a:t>W/S &lt; 1086 N/m</a:t>
            </a:r>
            <a:r>
              <a:rPr lang="en-US" altLang="en-US" baseline="30000" dirty="0"/>
              <a:t>2</a:t>
            </a:r>
          </a:p>
          <a:p>
            <a:pPr eaLnBrk="1" hangingPunct="1">
              <a:spcBef>
                <a:spcPct val="20000"/>
              </a:spcBef>
            </a:pPr>
            <a:r>
              <a:rPr lang="en-US" altLang="en-US" dirty="0"/>
              <a:t>Note that W/S is no function of W/P</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311810891"/>
              </p:ext>
            </p:extLst>
          </p:nvPr>
        </p:nvGraphicFramePr>
        <p:xfrm>
          <a:off x="9001125" y="1600207"/>
          <a:ext cx="1847850" cy="628783"/>
        </p:xfrm>
        <a:graphic>
          <a:graphicData uri="http://schemas.openxmlformats.org/presentationml/2006/ole">
            <mc:AlternateContent xmlns:mc="http://schemas.openxmlformats.org/markup-compatibility/2006">
              <mc:Choice xmlns:v="urn:schemas-microsoft-com:vml" Requires="v">
                <p:oleObj name="Equation" r:id="rId3" imgW="1193760" imgH="406080" progId="Equation.DSMT4">
                  <p:embed/>
                </p:oleObj>
              </mc:Choice>
              <mc:Fallback>
                <p:oleObj name="Equation" r:id="rId3"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25" y="1600207"/>
                        <a:ext cx="1847850" cy="62878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55BB22DD-466A-4C99-8010-6DC98ECD8E6B}"/>
              </a:ext>
            </a:extLst>
          </p:cNvPr>
          <p:cNvGraphicFramePr>
            <a:graphicFrameLocks noChangeAspect="1"/>
          </p:cNvGraphicFramePr>
          <p:nvPr>
            <p:extLst>
              <p:ext uri="{D42A27DB-BD31-4B8C-83A1-F6EECF244321}">
                <p14:modId xmlns:p14="http://schemas.microsoft.com/office/powerpoint/2010/main" val="1907114932"/>
              </p:ext>
            </p:extLst>
          </p:nvPr>
        </p:nvGraphicFramePr>
        <p:xfrm>
          <a:off x="7172324" y="2979313"/>
          <a:ext cx="4778375" cy="2911582"/>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29536" y="3635016"/>
            <a:ext cx="2867879" cy="173688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22962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pic>
        <p:nvPicPr>
          <p:cNvPr id="4" name="Picture 3">
            <a:extLst>
              <a:ext uri="{FF2B5EF4-FFF2-40B4-BE49-F238E27FC236}">
                <a16:creationId xmlns:a16="http://schemas.microsoft.com/office/drawing/2014/main" id="{B0364EB0-800E-49FF-A713-5ED45CFF27FF}"/>
              </a:ext>
            </a:extLst>
          </p:cNvPr>
          <p:cNvPicPr>
            <a:picLocks noChangeAspect="1"/>
          </p:cNvPicPr>
          <p:nvPr/>
        </p:nvPicPr>
        <p:blipFill>
          <a:blip r:embed="rId3"/>
          <a:stretch>
            <a:fillRect/>
          </a:stretch>
        </p:blipFill>
        <p:spPr>
          <a:xfrm>
            <a:off x="2356135" y="1427912"/>
            <a:ext cx="7479729" cy="4178162"/>
          </a:xfrm>
          <a:prstGeom prst="rect">
            <a:avLst/>
          </a:prstGeom>
        </p:spPr>
      </p:pic>
    </p:spTree>
    <p:extLst>
      <p:ext uri="{BB962C8B-B14F-4D97-AF65-F5344CB8AC3E}">
        <p14:creationId xmlns:p14="http://schemas.microsoft.com/office/powerpoint/2010/main" val="4132449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Tree>
    <p:extLst>
      <p:ext uri="{BB962C8B-B14F-4D97-AF65-F5344CB8AC3E}">
        <p14:creationId xmlns:p14="http://schemas.microsoft.com/office/powerpoint/2010/main" val="2875170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Oval 12">
            <a:extLst>
              <a:ext uri="{FF2B5EF4-FFF2-40B4-BE49-F238E27FC236}">
                <a16:creationId xmlns:a16="http://schemas.microsoft.com/office/drawing/2014/main" id="{8F578173-076B-AD39-E3C2-1F00C69DA729}"/>
              </a:ext>
            </a:extLst>
          </p:cNvPr>
          <p:cNvSpPr>
            <a:spLocks noChangeArrowheads="1"/>
          </p:cNvSpPr>
          <p:nvPr/>
        </p:nvSpPr>
        <p:spPr bwMode="auto">
          <a:xfrm>
            <a:off x="7428629" y="1888435"/>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26" name="Oval 12">
            <a:extLst>
              <a:ext uri="{FF2B5EF4-FFF2-40B4-BE49-F238E27FC236}">
                <a16:creationId xmlns:a16="http://schemas.microsoft.com/office/drawing/2014/main" id="{AB42FF6E-B2E1-C33C-B9EB-3D9FF04CFD51}"/>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7" name="Rectangle 13">
            <a:extLst>
              <a:ext uri="{FF2B5EF4-FFF2-40B4-BE49-F238E27FC236}">
                <a16:creationId xmlns:a16="http://schemas.microsoft.com/office/drawing/2014/main" id="{22FCF17A-42BD-48AF-DD4C-EE3C2301CC6C}"/>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2480658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pic>
        <p:nvPicPr>
          <p:cNvPr id="3" name="Picture 2">
            <a:extLst>
              <a:ext uri="{FF2B5EF4-FFF2-40B4-BE49-F238E27FC236}">
                <a16:creationId xmlns:a16="http://schemas.microsoft.com/office/drawing/2014/main" id="{EBBAE0E7-3B25-42A2-9BCD-A4C38F74B699}"/>
              </a:ext>
            </a:extLst>
          </p:cNvPr>
          <p:cNvPicPr>
            <a:picLocks noChangeAspect="1"/>
          </p:cNvPicPr>
          <p:nvPr/>
        </p:nvPicPr>
        <p:blipFill>
          <a:blip r:embed="rId2"/>
          <a:stretch>
            <a:fillRect/>
          </a:stretch>
        </p:blipFill>
        <p:spPr>
          <a:xfrm>
            <a:off x="1771650" y="928687"/>
            <a:ext cx="8648700" cy="5000625"/>
          </a:xfrm>
          <a:prstGeom prst="rect">
            <a:avLst/>
          </a:prstGeom>
        </p:spPr>
      </p:pic>
    </p:spTree>
    <p:extLst>
      <p:ext uri="{BB962C8B-B14F-4D97-AF65-F5344CB8AC3E}">
        <p14:creationId xmlns:p14="http://schemas.microsoft.com/office/powerpoint/2010/main" val="2657907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PAX Aircraft)</a:t>
            </a:r>
          </a:p>
        </p:txBody>
      </p:sp>
      <p:pic>
        <p:nvPicPr>
          <p:cNvPr id="6" name="Afbeelding 854">
            <a:extLst>
              <a:ext uri="{FF2B5EF4-FFF2-40B4-BE49-F238E27FC236}">
                <a16:creationId xmlns:a16="http://schemas.microsoft.com/office/drawing/2014/main" id="{B7A27A96-8445-4830-9489-2AE9F4507AF5}"/>
              </a:ext>
            </a:extLst>
          </p:cNvPr>
          <p:cNvPicPr/>
          <p:nvPr/>
        </p:nvPicPr>
        <p:blipFill>
          <a:blip r:embed="rId3"/>
          <a:srcRect l="17002" t="22270" r="18605" b="10133"/>
          <a:stretch>
            <a:fillRect/>
          </a:stretch>
        </p:blipFill>
        <p:spPr bwMode="auto">
          <a:xfrm>
            <a:off x="2137727" y="1003859"/>
            <a:ext cx="7344645" cy="4850282"/>
          </a:xfrm>
          <a:prstGeom prst="rect">
            <a:avLst/>
          </a:prstGeom>
          <a:noFill/>
          <a:ln w="9525">
            <a:noFill/>
            <a:miter lim="800000"/>
            <a:headEnd/>
            <a:tailEnd/>
          </a:ln>
        </p:spPr>
      </p:pic>
    </p:spTree>
    <p:extLst>
      <p:ext uri="{BB962C8B-B14F-4D97-AF65-F5344CB8AC3E}">
        <p14:creationId xmlns:p14="http://schemas.microsoft.com/office/powerpoint/2010/main" val="3099019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Do not forget to perform the necessary sanity checks!</a:t>
            </a:r>
          </a:p>
          <a:p>
            <a:r>
              <a:rPr lang="en-US" altLang="en-US" dirty="0"/>
              <a:t>Plot your reference aircraft on the graph to see how you compare</a:t>
            </a:r>
          </a:p>
          <a:p>
            <a:r>
              <a:rPr lang="en-US" altLang="en-US" dirty="0"/>
              <a:t>Check whether the assumed wing loading in determining the drag polar is still OK </a:t>
            </a:r>
          </a:p>
          <a:p>
            <a:r>
              <a:rPr lang="en-US" altLang="en-US" dirty="0"/>
              <a:t>Use W</a:t>
            </a:r>
            <a:r>
              <a:rPr lang="en-US" altLang="en-US" baseline="-25000" dirty="0"/>
              <a:t>TO </a:t>
            </a:r>
            <a:r>
              <a:rPr lang="en-US" altLang="en-US" dirty="0"/>
              <a:t>(MTOW) to calculate the real T</a:t>
            </a:r>
            <a:r>
              <a:rPr lang="en-US" altLang="en-US" baseline="-25000" dirty="0"/>
              <a:t>TO</a:t>
            </a:r>
            <a:r>
              <a:rPr lang="en-US" altLang="en-US" dirty="0"/>
              <a:t>, P</a:t>
            </a:r>
            <a:r>
              <a:rPr lang="en-US" altLang="en-US" baseline="-25000" dirty="0"/>
              <a:t>TO</a:t>
            </a:r>
            <a:r>
              <a:rPr lang="en-US" altLang="en-US" dirty="0"/>
              <a:t> and S to get a feeling for the numbers</a:t>
            </a:r>
          </a:p>
          <a:p>
            <a:pPr marL="0" indent="0" eaLnBrk="1" hangingPunct="1">
              <a:spcBef>
                <a:spcPct val="20000"/>
              </a:spcBef>
              <a:buNone/>
            </a:pPr>
            <a:endParaRPr lang="en-US" dirty="0"/>
          </a:p>
        </p:txBody>
      </p:sp>
      <p:sp>
        <p:nvSpPr>
          <p:cNvPr id="30" name="TextBox 29">
            <a:extLst>
              <a:ext uri="{FF2B5EF4-FFF2-40B4-BE49-F238E27FC236}">
                <a16:creationId xmlns:a16="http://schemas.microsoft.com/office/drawing/2014/main" id="{4F021AE8-78E2-4FA4-AE42-4FF690465F79}"/>
              </a:ext>
            </a:extLst>
          </p:cNvPr>
          <p:cNvSpPr txBox="1"/>
          <p:nvPr/>
        </p:nvSpPr>
        <p:spPr>
          <a:xfrm>
            <a:off x="2383291" y="4328970"/>
            <a:ext cx="7425418" cy="1200329"/>
          </a:xfrm>
          <a:prstGeom prst="rect">
            <a:avLst/>
          </a:prstGeom>
          <a:solidFill>
            <a:srgbClr val="FFFF00"/>
          </a:solidFill>
          <a:ln>
            <a:solidFill>
              <a:schemeClr val="tx1"/>
            </a:solidFill>
          </a:ln>
        </p:spPr>
        <p:txBody>
          <a:bodyPr wrap="square">
            <a:spAutoFit/>
          </a:bodyPr>
          <a:lstStyle/>
          <a:p>
            <a:pPr algn="ctr"/>
            <a:r>
              <a:rPr lang="en-US" altLang="en-US" b="1" dirty="0"/>
              <a:t>For assignment 2:</a:t>
            </a:r>
          </a:p>
          <a:p>
            <a:pPr marL="285750" indent="-285750">
              <a:buFont typeface="Arial" panose="020B0604020202020204" pitchFamily="34" charset="0"/>
              <a:buChar char="•"/>
            </a:pPr>
            <a:r>
              <a:rPr lang="en-US" altLang="en-US" b="1" dirty="0"/>
              <a:t>Show relevant calculations and outcome!</a:t>
            </a:r>
          </a:p>
          <a:p>
            <a:pPr marL="285750" indent="-285750">
              <a:buFont typeface="Arial" panose="020B0604020202020204" pitchFamily="34" charset="0"/>
              <a:buChar char="•"/>
            </a:pPr>
            <a:r>
              <a:rPr lang="en-US" altLang="en-US" b="1" dirty="0"/>
              <a:t>If the numbers seem ridiculous there must be a mistake somewhere!</a:t>
            </a:r>
          </a:p>
          <a:p>
            <a:pPr marL="285750" indent="-285750">
              <a:buFont typeface="Arial" panose="020B0604020202020204" pitchFamily="34" charset="0"/>
              <a:buChar char="•"/>
            </a:pPr>
            <a:r>
              <a:rPr lang="en-US" altLang="en-US" b="1" dirty="0"/>
              <a:t>If necessary, do a design iteration and redo the design loop</a:t>
            </a:r>
          </a:p>
        </p:txBody>
      </p:sp>
    </p:spTree>
    <p:extLst>
      <p:ext uri="{BB962C8B-B14F-4D97-AF65-F5344CB8AC3E}">
        <p14:creationId xmlns:p14="http://schemas.microsoft.com/office/powerpoint/2010/main" val="27045509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979039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How to stay on track?</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Complete assignment 1 (Due soon)!</a:t>
            </a:r>
          </a:p>
          <a:p>
            <a:pPr>
              <a:lnSpc>
                <a:spcPct val="150000"/>
              </a:lnSpc>
              <a:buFont typeface="Wingdings" panose="05000000000000000000" pitchFamily="2" charset="2"/>
              <a:buChar char="ü"/>
            </a:pPr>
            <a:r>
              <a:rPr lang="en-US" dirty="0"/>
              <a:t>Get started on your “class 1 weight estimation”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517333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
        <p:nvSpPr>
          <p:cNvPr id="13" name="Title 1">
            <a:extLst>
              <a:ext uri="{FF2B5EF4-FFF2-40B4-BE49-F238E27FC236}">
                <a16:creationId xmlns:a16="http://schemas.microsoft.com/office/drawing/2014/main" id="{CC0F1C43-61D3-40B9-9B9F-0A57333F6A0E}"/>
              </a:ext>
            </a:extLst>
          </p:cNvPr>
          <p:cNvSpPr txBox="1">
            <a:spLocks/>
          </p:cNvSpPr>
          <p:nvPr/>
        </p:nvSpPr>
        <p:spPr>
          <a:xfrm>
            <a:off x="914400" y="4220763"/>
            <a:ext cx="10363200" cy="916737"/>
          </a:xfrm>
          <a:prstGeom prst="rect">
            <a:avLst/>
          </a:prstGeom>
        </p:spPr>
        <p:txBody>
          <a:bodyPr/>
          <a:lstStyle>
            <a:lvl1pPr algn="ctr" defTabSz="192881" rtl="0" fontAlgn="base">
              <a:spcBef>
                <a:spcPct val="0"/>
              </a:spcBef>
              <a:spcAft>
                <a:spcPct val="0"/>
              </a:spcAft>
              <a:defRPr sz="2400" b="1"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r>
              <a:rPr lang="en-US">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9171728"/>
      </p:ext>
    </p:extLst>
  </p:cSld>
  <p:clrMapOvr>
    <a:masterClrMapping/>
  </p:clrMapOvr>
</p:sld>
</file>

<file path=ppt/theme/theme1.xml><?xml version="1.0" encoding="utf-8"?>
<a:theme xmlns:a="http://schemas.openxmlformats.org/drawingml/2006/main" name="PP_Template_Style3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A7747E40-3A56-4F4B-B899-A672E231D991}"/>
    </a:ext>
  </a:extLst>
</a:theme>
</file>

<file path=ppt/theme/theme2.xml><?xml version="1.0" encoding="utf-8"?>
<a:theme xmlns:a="http://schemas.openxmlformats.org/drawingml/2006/main" name="Style2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9263BF56-27D3-47C2-A6DB-736435528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USC-MFMS_Wide_Template</Template>
  <TotalTime>2558</TotalTime>
  <Words>8460</Words>
  <Application>Microsoft Office PowerPoint</Application>
  <PresentationFormat>Widescreen</PresentationFormat>
  <Paragraphs>1656</Paragraphs>
  <Slides>98</Slides>
  <Notes>83</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98</vt:i4>
      </vt:variant>
    </vt:vector>
  </HeadingPairs>
  <TitlesOfParts>
    <vt:vector size="107" baseType="lpstr">
      <vt:lpstr>Arial</vt:lpstr>
      <vt:lpstr>Calibri</vt:lpstr>
      <vt:lpstr>Cambria Math</vt:lpstr>
      <vt:lpstr>Tahoma</vt:lpstr>
      <vt:lpstr>Times</vt:lpstr>
      <vt:lpstr>Wingdings</vt:lpstr>
      <vt:lpstr>PP_Template_Style3_Title</vt:lpstr>
      <vt:lpstr>Style2_Footer</vt:lpstr>
      <vt:lpstr>Equation</vt:lpstr>
      <vt:lpstr>PRELIMINARY SIZING 2</vt:lpstr>
      <vt:lpstr>Are you on track for this course?</vt:lpstr>
      <vt:lpstr>Lecture Contents</vt:lpstr>
      <vt:lpstr>6.4 T/W – W/S and W/P – W/S Diagrams</vt:lpstr>
      <vt:lpstr>6.4 T/W – W/S and W/P – W/S Diagrams</vt:lpstr>
      <vt:lpstr>6.4 T/W – W/S and W/P – W/S Diagrams</vt:lpstr>
      <vt:lpstr>6.4.1 Sizing for Stall Speed</vt:lpstr>
      <vt:lpstr>6.4.1 Sizing for Stall Speed</vt:lpstr>
      <vt:lpstr>6.4.1 Sizing for Stall Speed (Example Single engine propeller)</vt:lpstr>
      <vt:lpstr>6.4.1 Sizing for Stall Speed (Example Business Jet)</vt:lpstr>
      <vt:lpstr>Lecture Contents</vt:lpstr>
      <vt:lpstr>6.4.2 Sizing for Take-off Requirements</vt:lpstr>
      <vt:lpstr>6.4.2 Sizing for Take-off Requirements</vt:lpstr>
      <vt:lpstr>6.4.2 Sizing for Take-off Requirements</vt:lpstr>
      <vt:lpstr>6.4.2 Sizing for Take-off Requirements (Example Prop. A/C)</vt:lpstr>
      <vt:lpstr>6.4.2 Sizing for Take-off Requirements (Example Prop. A/C)</vt:lpstr>
      <vt:lpstr>6.4.2 Sizing for Take-off Requirements (Example Prop. A/C)</vt:lpstr>
      <vt:lpstr>6.4.2 Sizing for Take-off Requirements (Example Prop. A/C)</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Lecture Contents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 (Example Prop. A/C) </vt:lpstr>
      <vt:lpstr>6.4.3 Sizing for Landing Requirements (Example Prop. A/C) </vt:lpstr>
      <vt:lpstr>6.4.3 Sizing for Landing Requirements (Example Prop. A/C) </vt:lpstr>
      <vt:lpstr>6.4.3 Sizing for Landing Requirements (Example Jet A/C) </vt:lpstr>
      <vt:lpstr>6.4.3 Sizing for Landing Requirements (Example Jet A/C) </vt:lpstr>
      <vt:lpstr>6.4.3 Sizing for Landing Requirements (Example Jet A/C) </vt:lpstr>
      <vt:lpstr>Lecture Contents</vt:lpstr>
      <vt:lpstr>6.4.4 Drag Polar &amp; Climb Behavior Requirements</vt:lpstr>
      <vt:lpstr>6.4.4 Drag Polar &amp; Climb Behavior Requirements</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 (Examples)</vt:lpstr>
      <vt:lpstr>6.4.4 Drag Polar &amp; Climb Behavior Requirements 1 – Drag polar and zero-lift drag</vt:lpstr>
      <vt:lpstr>6.4.4 Drag Polar &amp; Climb Behavior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Lecture Contents</vt:lpstr>
      <vt:lpstr>6.4.5 Maneuvering Behavior Requirements</vt:lpstr>
      <vt:lpstr>6.4.5 Maneuvering Behavior Requirements (Prop A/C)</vt:lpstr>
      <vt:lpstr>6.4.5 Maneuvering Behavior Requirements (Jet A/C)</vt:lpstr>
      <vt:lpstr>Lecture Contents</vt:lpstr>
      <vt:lpstr>6.4.6 T/W – W/S and W/P – W/S Diagrams</vt:lpstr>
      <vt:lpstr>6.4.6 Design Point &amp; Sanity Checks</vt:lpstr>
      <vt:lpstr>6.4.6 Design Point &amp; Sanity Checks (Propeller Aircraft)</vt:lpstr>
      <vt:lpstr>6.4.6 Design Point &amp; Sanity Checks (Propeller Aircraft)</vt:lpstr>
      <vt:lpstr>6.4.6 Design Point &amp; Sanity Checks (Propeller Aircraft)</vt:lpstr>
      <vt:lpstr>6.4.6 Design Point &amp; Sanity Checks (Jet Aircraft)</vt:lpstr>
      <vt:lpstr>6.4.6 Design Point &amp; Sanity Checks (Jet Aircraft)</vt:lpstr>
      <vt:lpstr>6.4.6 Design Point &amp; Sanity Checks (Jet Aircraft)</vt:lpstr>
      <vt:lpstr>6.4.6 Design Point &amp; Sanity Checks (Jet PAX Aircraft)</vt:lpstr>
      <vt:lpstr>6.4 T/W – W/S and W/P – W/S Diagrams</vt:lpstr>
      <vt:lpstr>Lecture Contents</vt:lpstr>
      <vt:lpstr>How to stay on track?</vt:lpstr>
      <vt:lpstr>PRELIMINARY SIZING 2</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Topic Title] Lecture [#] [Instructor Name]</dc:title>
  <dc:creator>Jaspreet Pandher</dc:creator>
  <cp:lastModifiedBy>Smythe Goforth</cp:lastModifiedBy>
  <cp:revision>162</cp:revision>
  <dcterms:created xsi:type="dcterms:W3CDTF">2019-08-09T12:15:29Z</dcterms:created>
  <dcterms:modified xsi:type="dcterms:W3CDTF">2024-10-02T18:06:15Z</dcterms:modified>
</cp:coreProperties>
</file>